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 autoCompressPictures="0">
  <p:sldMasterIdLst>
    <p:sldMasterId id="2147483660" r:id="rId4"/>
    <p:sldMasterId id="2147483681" r:id="rId5"/>
    <p:sldMasterId id="2147483676" r:id="rId6"/>
  </p:sldMasterIdLst>
  <p:notesMasterIdLst>
    <p:notesMasterId r:id="rId17"/>
  </p:notesMasterIdLst>
  <p:sldIdLst>
    <p:sldId id="270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custDataLst>
    <p:tags r:id="rId24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2581C4"/>
    <a:srgbClr val="29B8CE"/>
    <a:srgbClr val="69C0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834"/>
    <p:restoredTop sz="94709"/>
  </p:normalViewPr>
  <p:slideViewPr>
    <p:cSldViewPr snapToGrid="0">
      <p:cViewPr varScale="1">
        <p:scale>
          <a:sx n="143" d="100"/>
          <a:sy n="143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C7CCA-92A9-7A4E-B4D2-F1F266AD1B54}" type="datetimeFigureOut">
              <a:rPr lang="de-DE" smtClean="0"/>
              <a:t>20.06.22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2AE26-B8A1-0342-8924-830E82EA4026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446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18pt_Bild rech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9B8C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FD2E592D-6FF0-7148-A162-616C81939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63479" y="1877789"/>
            <a:ext cx="6228522" cy="4097338"/>
          </a:xfrm>
          <a:prstGeom prst="rect">
            <a:avLst/>
          </a:prstGeom>
          <a:solidFill>
            <a:srgbClr val="69C0AC">
              <a:alpha val="10000"/>
            </a:srgb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9B8CE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04" y="1877789"/>
            <a:ext cx="5175466" cy="4097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B8CE"/>
              </a:buClr>
              <a:buSzTx/>
              <a:buFont typeface="Courier New" panose="02070309020205020404" pitchFamily="49" charset="0"/>
              <a:buChar char="o"/>
              <a:tabLst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2326BB4-C77C-2742-B87F-A2B7682A33B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A95CC16D-F4EE-4942-B50E-114DCB8A01E8}" type="datetime1">
              <a:rPr lang="de-DE" smtClean="0"/>
              <a:t>20.06.22</a:t>
            </a:fld>
            <a:endParaRPr lang="en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0549237-BF1E-754C-848A-FAE117E779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BCA30C8-C0ED-2944-A83D-2BED99E7F4E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0313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ohne Nummeri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8A05A16-AFC5-C14A-BE63-DF13D0A9FB7C}"/>
              </a:ext>
            </a:extLst>
          </p:cNvPr>
          <p:cNvSpPr txBox="1"/>
          <p:nvPr userDrawn="1"/>
        </p:nvSpPr>
        <p:spPr>
          <a:xfrm>
            <a:off x="806346" y="2718645"/>
            <a:ext cx="306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CampusOS</a:t>
            </a:r>
            <a:r>
              <a:rPr lang="de-DE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//</a:t>
            </a:r>
            <a:endParaRPr lang="de-DE" sz="20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C495684-86E7-D944-B8D1-13382523B8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97" y="3069659"/>
            <a:ext cx="7535862" cy="10906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[Partner]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32F5DA8-6166-1A42-A02D-078963B239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9690" y="4558464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Speaker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EE217F0-1ED7-5F42-A470-D5A54B3B1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9316" y="2755982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endParaRPr lang="de-DE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34BFD219-B9EE-E74C-B4FF-08DFCD8737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690" y="5082996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486CA7FB-2263-F045-BD03-8CDE4A93A8BD}" type="datetime1">
              <a:rPr lang="de-DE" smtClean="0"/>
              <a:t>15.02.22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91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ohne Nummeri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8A05A16-AFC5-C14A-BE63-DF13D0A9FB7C}"/>
              </a:ext>
            </a:extLst>
          </p:cNvPr>
          <p:cNvSpPr txBox="1"/>
          <p:nvPr userDrawn="1"/>
        </p:nvSpPr>
        <p:spPr>
          <a:xfrm>
            <a:off x="806346" y="2718645"/>
            <a:ext cx="306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CampusOS</a:t>
            </a:r>
            <a:r>
              <a:rPr lang="de-DE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//</a:t>
            </a:r>
            <a:endParaRPr lang="de-DE" sz="20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C495684-86E7-D944-B8D1-13382523B8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97" y="3069659"/>
            <a:ext cx="7535862" cy="10906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[Partner]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32F5DA8-6166-1A42-A02D-078963B239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9690" y="4558464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Speaker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AC01DC65-D54D-7A41-B793-046DD455DA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054531" y="6178770"/>
            <a:ext cx="974725" cy="4556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de-DE"/>
              <a:t>Partnerlogo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EE217F0-1ED7-5F42-A470-D5A54B3B1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9316" y="2755982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endParaRPr lang="de-DE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34BFD219-B9EE-E74C-B4FF-08DFCD8737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690" y="5082996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1AAD978-CB16-E447-A7C7-1B86570337C6}" type="datetime1">
              <a:rPr lang="de-DE" smtClean="0"/>
              <a:t>15.02.22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2670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ohne Nummerieru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8A05A16-AFC5-C14A-BE63-DF13D0A9FB7C}"/>
              </a:ext>
            </a:extLst>
          </p:cNvPr>
          <p:cNvSpPr txBox="1"/>
          <p:nvPr userDrawn="1"/>
        </p:nvSpPr>
        <p:spPr>
          <a:xfrm>
            <a:off x="806346" y="2718645"/>
            <a:ext cx="306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CampusOS</a:t>
            </a:r>
            <a:r>
              <a:rPr lang="de-DE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//</a:t>
            </a:r>
            <a:endParaRPr lang="de-DE" sz="20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C495684-86E7-D944-B8D1-13382523B8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1797" y="3069659"/>
            <a:ext cx="7535862" cy="10906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[Partner]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32F5DA8-6166-1A42-A02D-078963B239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9690" y="4558464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Speaker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3EE217F0-1ED7-5F42-A470-D5A54B3B1F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9316" y="2755982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endParaRPr lang="de-DE"/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34BFD219-B9EE-E74C-B4FF-08DFCD8737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9690" y="5082996"/>
            <a:ext cx="3559175" cy="3254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A1AAD978-CB16-E447-A7C7-1B86570337C6}" type="datetime1">
              <a:rPr lang="de-DE" smtClean="0"/>
              <a:t>15.02.22</a:t>
            </a:fld>
            <a:endParaRPr lang="de-DE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A120228-BA67-EE43-AA85-F0310FD47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76188" y="5940845"/>
            <a:ext cx="885387" cy="91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45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CBA72-66EB-6944-B3CC-7DF8B7CC8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lang="en-DE" sz="66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55CDC9-070E-144E-A3D5-85F25BF8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lang="en-DE" sz="2000" b="1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A3DB40-8D37-2B48-95AC-330E449CE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796CB-226E-E94D-A89E-FFFDCBAD0D5D}" type="datetime1">
              <a:rPr lang="de-DE" smtClean="0"/>
              <a:t>20.06.22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5CD7FA-07DA-D245-8760-AB0CEDA11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860FF1-FB65-A04E-B01E-FB1AF0286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7531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173ED-D0DA-0245-BD46-48A2C2683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DE" sz="6600" b="1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37564-6B61-8E49-BEA5-56442BF20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E9E793-DE5B-AC40-8B91-53038689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8E453-F5AE-4F46-A8E3-955844BF4FEC}" type="datetime1">
              <a:rPr lang="de-DE" smtClean="0"/>
              <a:t>20.06.22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11107A-89F4-0141-ACD5-03BB1BF94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AD8F18-55CF-A24B-ABC0-1412AB4A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798716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05C7F-2CEF-ED4B-966D-49BF0D9B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15FFA-572E-2440-B579-D5EB7EFEEA8A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01689-3A33-9C4E-BF74-0CC0CFC54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D75CD7-EE5E-4245-8DD2-557FCAA19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92590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vorstellung_Varian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8F1B9A0-37A7-1244-A0BD-C0D2E405B1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141" y="499645"/>
            <a:ext cx="2977555" cy="1474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60"/>
              </a:lnSpc>
              <a:buFontTx/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endParaRPr lang="de-DE"/>
          </a:p>
          <a:p>
            <a:pPr lvl="0"/>
            <a:r>
              <a:rPr lang="de-DE" err="1"/>
              <a:t>Ipsum</a:t>
            </a:r>
            <a:r>
              <a:rPr lang="de-DE"/>
              <a:t>?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07FB6EC-54B8-1041-9311-BD6DAAC46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1141" y="2119095"/>
            <a:ext cx="2977555" cy="41289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60"/>
              </a:lnSpc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27B77CBC-1FE5-6F4C-B619-8F1850B4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2604" y="499644"/>
            <a:ext cx="3054350" cy="1474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60"/>
              </a:lnSpc>
              <a:buFontTx/>
              <a:buNone/>
              <a:defRPr sz="4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endParaRPr lang="de-DE"/>
          </a:p>
          <a:p>
            <a:pPr lvl="0"/>
            <a:r>
              <a:rPr lang="de-DE" err="1"/>
              <a:t>Ipsum</a:t>
            </a:r>
            <a:r>
              <a:rPr lang="de-DE"/>
              <a:t>?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849B1B-942B-284D-9C63-9E907F61D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3113" y="2239963"/>
            <a:ext cx="3054350" cy="36576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29B8CE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38F4B1-FA55-D64E-9269-849738B092F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B5AE269-196E-744A-B367-E8985378ADC8}" type="datetime1">
              <a:rPr lang="de-DE" smtClean="0"/>
              <a:t>20.06.22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FE7577-DC94-0742-AE8E-57BD634FC86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C82BED-2D5F-A340-A527-95AC15ED8B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88776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ktvorstellung_Varian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8F1B9A0-37A7-1244-A0BD-C0D2E405B1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141" y="499645"/>
            <a:ext cx="2977555" cy="1474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60"/>
              </a:lnSpc>
              <a:buFontTx/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endParaRPr lang="de-DE"/>
          </a:p>
          <a:p>
            <a:pPr lvl="0"/>
            <a:r>
              <a:rPr lang="de-DE" err="1"/>
              <a:t>Ipsum</a:t>
            </a:r>
            <a:r>
              <a:rPr lang="de-DE"/>
              <a:t>?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07FB6EC-54B8-1041-9311-BD6DAAC46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1141" y="2119095"/>
            <a:ext cx="2977555" cy="412893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60"/>
              </a:lnSpc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27B77CBC-1FE5-6F4C-B619-8F1850B4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2604" y="499644"/>
            <a:ext cx="3054350" cy="1474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60"/>
              </a:lnSpc>
              <a:buFontTx/>
              <a:buNone/>
              <a:defRPr sz="4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endParaRPr lang="de-DE"/>
          </a:p>
          <a:p>
            <a:pPr lvl="0"/>
            <a:r>
              <a:rPr lang="de-DE" err="1"/>
              <a:t>Ipsum</a:t>
            </a:r>
            <a:r>
              <a:rPr lang="de-DE"/>
              <a:t>?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849B1B-942B-284D-9C63-9E907F61D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3113" y="2239963"/>
            <a:ext cx="3054350" cy="36576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29B8CE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BA22C0-79FD-384D-BC5D-A95198A0DA7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68287" y="499644"/>
            <a:ext cx="3222045" cy="17403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DE"/>
              <a:t>Logo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9C3179-FAFB-3340-9355-AF67412106F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1AEF186-E73E-6442-8B8D-1152DFC673DD}" type="datetime1">
              <a:rPr lang="de-DE" smtClean="0"/>
              <a:t>20.06.22</a:t>
            </a:fld>
            <a:endParaRPr lang="en-DE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768DE1-1F16-1541-BCFA-E489644EF0D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A2D391F-C742-2240-889C-EE86EFDC84C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54307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ktvorstellung_Varian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68F1B9A0-37A7-1244-A0BD-C0D2E405B1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1141" y="499645"/>
            <a:ext cx="2977555" cy="1474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60"/>
              </a:lnSpc>
              <a:buFontTx/>
              <a:buNone/>
              <a:defRPr sz="4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endParaRPr lang="de-DE"/>
          </a:p>
          <a:p>
            <a:pPr lvl="0"/>
            <a:r>
              <a:rPr lang="de-DE" err="1"/>
              <a:t>Ipsum</a:t>
            </a:r>
            <a:r>
              <a:rPr lang="de-DE"/>
              <a:t>?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607FB6EC-54B8-1041-9311-BD6DAAC46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2604" y="2431007"/>
            <a:ext cx="2977555" cy="36576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360"/>
              </a:lnSpc>
              <a:buFontTx/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180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</a:p>
        </p:txBody>
      </p:sp>
      <p:sp>
        <p:nvSpPr>
          <p:cNvPr id="16" name="Textplatzhalter 11">
            <a:extLst>
              <a:ext uri="{FF2B5EF4-FFF2-40B4-BE49-F238E27FC236}">
                <a16:creationId xmlns:a16="http://schemas.microsoft.com/office/drawing/2014/main" id="{27B77CBC-1FE5-6F4C-B619-8F1850B48F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2604" y="499644"/>
            <a:ext cx="3054350" cy="14747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860"/>
              </a:lnSpc>
              <a:buFontTx/>
              <a:buNone/>
              <a:defRPr sz="4800" b="1" i="0">
                <a:solidFill>
                  <a:srgbClr val="29B8C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 sz="4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endParaRPr lang="de-DE"/>
          </a:p>
          <a:p>
            <a:pPr lvl="0"/>
            <a:r>
              <a:rPr lang="de-DE" err="1"/>
              <a:t>Ipsum</a:t>
            </a:r>
            <a:r>
              <a:rPr lang="de-DE"/>
              <a:t>?</a:t>
            </a:r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FA849B1B-942B-284D-9C63-9E907F61D1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1141" y="2431007"/>
            <a:ext cx="3054350" cy="36576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ts val="2600"/>
              </a:lnSpc>
              <a:buClr>
                <a:schemeClr val="bg1"/>
              </a:buClr>
              <a:buFont typeface="Courier New" panose="02070309020205020404" pitchFamily="49" charset="0"/>
              <a:buChar char="o"/>
              <a:defRPr sz="20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6858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400" indent="-228600">
              <a:buClr>
                <a:srgbClr val="2581C4"/>
              </a:buClr>
              <a:buFont typeface="Courier New" panose="02070309020205020404" pitchFamily="49" charset="0"/>
              <a:buChar char="o"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DFA500-CC42-E742-B963-F663D467E80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01B7DB8-9D1C-DB45-989B-70686B2100DE}" type="datetime1">
              <a:rPr lang="de-DE" smtClean="0"/>
              <a:t>20.06.22</a:t>
            </a:fld>
            <a:endParaRPr lang="en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1FFD84-4283-C541-9D05-7419D5C28CE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211D27-18C9-644D-8D62-F47DE4D052A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4283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18pt_lang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05" y="1880128"/>
            <a:ext cx="7083778" cy="393084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6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26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29E0491-414A-C147-8B8A-4AF26742FA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39063" y="1879600"/>
            <a:ext cx="4452937" cy="39306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17696-6006-BC4B-A685-687C94156A7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DE5A34A1-05FB-9246-86CF-0C30C8553AAC}" type="datetime1">
              <a:rPr lang="de-DE" smtClean="0"/>
              <a:t>20.06.22</a:t>
            </a:fld>
            <a:endParaRPr lang="en-DE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3EB7D2-5E97-5F4D-A286-F087F508D85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498819-65A0-D44D-88FB-01201035F90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98835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24p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FD2E592D-6FF0-7148-A162-616C81939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00800" y="1741714"/>
            <a:ext cx="5791199" cy="41888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04" y="1866218"/>
            <a:ext cx="5559779" cy="393084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 sz="2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EADF9-D1D7-E142-9D0E-9776BD0F38A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105F5061-F14C-FD4E-8331-025C57397F52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D15313-AB9F-F648-A2F7-D2C432CCE1C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9EC7F9-A5EA-9647-952E-B66EBD1C7C8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1075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20pt_ganz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69C0A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69C0A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05" y="1880128"/>
            <a:ext cx="11291834" cy="393084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69C0AC"/>
              </a:buClr>
              <a:buSzTx/>
              <a:buFont typeface="Courier New" panose="02070309020205020404" pitchFamily="49" charset="0"/>
              <a:buChar char="o"/>
              <a:tabLst/>
              <a:defRPr sz="2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69C0AC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69C0AC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69C0AC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consetetur</a:t>
            </a:r>
            <a:r>
              <a:rPr lang="de-DE"/>
              <a:t>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br>
              <a:rPr lang="de-DE"/>
            </a:b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5C914-50DE-DE42-A5D8-3F9F1A876F2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0B184-BBCE-D348-A039-82CC9FF3BDF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3226B-A49F-4F49-AC04-72B57D397C2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3526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24pt_ganz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05" y="1880128"/>
            <a:ext cx="11291834" cy="393084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 sz="2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endParaRPr lang="de-DE"/>
          </a:p>
          <a:p>
            <a:pPr lvl="0"/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E5E13-EFD1-D044-99F3-C44D55DD503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8CC9E5C-D344-9941-9829-545E63B5DF63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5718B-DC4A-E149-85F3-6F6E3941DCB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85C38-6527-1543-BEE1-0CE3FA21853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37412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18pt_Bild link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FD2E592D-6FF0-7148-A162-616C81939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866218"/>
            <a:ext cx="6851650" cy="40973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08789" y="1880128"/>
            <a:ext cx="4413250" cy="4097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E7FD2-702D-F34C-967F-821878A4E28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E4E064BB-43C6-8C4D-B94C-58AF733F5A85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C4BC42-F6E9-4844-913B-1BA5CB74714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B1446-E330-0144-AF30-D7A88DCE64D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99266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ichpunkte_24p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FD2E592D-6FF0-7148-A162-616C819393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866218"/>
            <a:ext cx="6851650" cy="409733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08789" y="1880128"/>
            <a:ext cx="4413250" cy="3930846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 sz="24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marL="228600" marR="0" lvl="0" indent="-2286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br>
              <a:rPr lang="de-DE"/>
            </a:br>
            <a:r>
              <a:rPr lang="de-DE"/>
              <a:t>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endParaRPr lang="de-DE"/>
          </a:p>
          <a:p>
            <a:pPr lvl="0"/>
            <a:endParaRPr lang="de-DE"/>
          </a:p>
          <a:p>
            <a:pPr lvl="0"/>
            <a:endParaRPr lang="de-DE"/>
          </a:p>
          <a:p>
            <a:pPr lvl="0"/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26FBC-4B4B-D74B-B03B-40B37631431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878EC1B-AA02-9F46-9049-8F694A026877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7E85B-9ED2-874F-8CBD-37CA0812A32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14642-D53C-B240-86E2-239E1F78D293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0559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_20p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06" y="1880128"/>
            <a:ext cx="5665794" cy="39308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Tx/>
              <a:buNone/>
              <a:tabLst/>
              <a:defRPr sz="2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.</a:t>
            </a:r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6D7F273-D804-8E48-8808-7A112F37B0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2636" y="1741714"/>
            <a:ext cx="5799363" cy="41888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F1553-BF85-6149-8003-3996F302D9A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C70133C-7BBC-2243-8E68-5BB8EA0647D1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08AA0B-D7EE-004B-B37B-70CD311B6D1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58BD40-E98B-C143-8C6E-1A4AF7003BE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7922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_20p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73066197-A421-294B-AA83-4394A4446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205" y="497569"/>
            <a:ext cx="11291834" cy="461665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2581C4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BCFBE2C3-EB08-004F-BF9C-315D73F7F4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205" y="1047027"/>
            <a:ext cx="11291834" cy="46166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>
                <a:solidFill>
                  <a:srgbClr val="2581C4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de-DE"/>
              <a:t>Subheadline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0619301-33AF-EB46-A8B8-102BFA33F8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76122" y="1904655"/>
            <a:ext cx="5665794" cy="393084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>
                <a:srgbClr val="2581C4"/>
              </a:buClr>
              <a:buSzTx/>
              <a:buFontTx/>
              <a:buNone/>
              <a:tabLst/>
              <a:defRPr sz="20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 </a:t>
            </a:r>
            <a:r>
              <a:rPr lang="de-DE" err="1"/>
              <a:t>eirmod</a:t>
            </a:r>
            <a:r>
              <a:rPr lang="de-DE"/>
              <a:t> </a:t>
            </a:r>
            <a:r>
              <a:rPr lang="de-DE" err="1"/>
              <a:t>tempor</a:t>
            </a:r>
            <a:r>
              <a:rPr lang="de-DE"/>
              <a:t> </a:t>
            </a:r>
            <a:r>
              <a:rPr lang="de-DE" err="1"/>
              <a:t>invidunt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 </a:t>
            </a:r>
            <a:r>
              <a:rPr lang="de-DE" err="1"/>
              <a:t>labore</a:t>
            </a:r>
            <a:r>
              <a:rPr lang="de-DE"/>
              <a:t> et </a:t>
            </a:r>
            <a:r>
              <a:rPr lang="de-DE" err="1"/>
              <a:t>dolore</a:t>
            </a:r>
            <a:r>
              <a:rPr lang="de-DE"/>
              <a:t> magna </a:t>
            </a:r>
            <a:r>
              <a:rPr lang="de-DE" err="1"/>
              <a:t>aliquyam</a:t>
            </a:r>
            <a:r>
              <a:rPr lang="de-DE"/>
              <a:t> </a:t>
            </a:r>
            <a:r>
              <a:rPr lang="de-DE" err="1"/>
              <a:t>erat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voluptua</a:t>
            </a:r>
            <a:r>
              <a:rPr lang="de-DE"/>
              <a:t>. At </a:t>
            </a:r>
            <a:r>
              <a:rPr lang="de-DE" err="1"/>
              <a:t>vero</a:t>
            </a:r>
            <a:r>
              <a:rPr lang="de-DE"/>
              <a:t> </a:t>
            </a:r>
            <a:r>
              <a:rPr lang="de-DE" err="1"/>
              <a:t>eos</a:t>
            </a:r>
            <a:r>
              <a:rPr lang="de-DE"/>
              <a:t> et </a:t>
            </a:r>
            <a:r>
              <a:rPr lang="de-DE" err="1"/>
              <a:t>accusam</a:t>
            </a:r>
            <a:r>
              <a:rPr lang="de-DE"/>
              <a:t> et </a:t>
            </a:r>
            <a:r>
              <a:rPr lang="de-DE" err="1"/>
              <a:t>justo</a:t>
            </a:r>
            <a:r>
              <a:rPr lang="de-DE"/>
              <a:t> </a:t>
            </a:r>
            <a:r>
              <a:rPr lang="de-DE" err="1"/>
              <a:t>duo</a:t>
            </a:r>
            <a:r>
              <a:rPr lang="de-DE"/>
              <a:t> </a:t>
            </a:r>
            <a:r>
              <a:rPr lang="de-DE" err="1"/>
              <a:t>dolores</a:t>
            </a:r>
            <a:r>
              <a:rPr lang="de-DE"/>
              <a:t> et </a:t>
            </a:r>
            <a:r>
              <a:rPr lang="de-DE" err="1"/>
              <a:t>ea</a:t>
            </a:r>
            <a:r>
              <a:rPr lang="de-DE"/>
              <a:t> </a:t>
            </a:r>
            <a:r>
              <a:rPr lang="de-DE" err="1"/>
              <a:t>rebum</a:t>
            </a:r>
            <a:r>
              <a:rPr lang="de-DE"/>
              <a:t>. Stet </a:t>
            </a:r>
            <a:r>
              <a:rPr lang="de-DE" err="1"/>
              <a:t>clita</a:t>
            </a:r>
            <a:r>
              <a:rPr lang="de-DE"/>
              <a:t> </a:t>
            </a:r>
            <a:r>
              <a:rPr lang="de-DE" err="1"/>
              <a:t>kasd</a:t>
            </a:r>
            <a:r>
              <a:rPr lang="de-DE"/>
              <a:t> </a:t>
            </a:r>
            <a:r>
              <a:rPr lang="de-DE" err="1"/>
              <a:t>gubergren</a:t>
            </a:r>
            <a:r>
              <a:rPr lang="de-DE"/>
              <a:t>, </a:t>
            </a:r>
            <a:r>
              <a:rPr lang="de-DE" err="1"/>
              <a:t>no</a:t>
            </a:r>
            <a:r>
              <a:rPr lang="de-DE"/>
              <a:t> </a:t>
            </a:r>
            <a:r>
              <a:rPr lang="de-DE" err="1"/>
              <a:t>sea</a:t>
            </a:r>
            <a:r>
              <a:rPr lang="de-DE"/>
              <a:t> </a:t>
            </a:r>
            <a:r>
              <a:rPr lang="de-DE" err="1"/>
              <a:t>takimata</a:t>
            </a:r>
            <a:r>
              <a:rPr lang="de-DE"/>
              <a:t> sanctus </a:t>
            </a:r>
            <a:r>
              <a:rPr lang="de-DE" err="1"/>
              <a:t>est</a:t>
            </a:r>
            <a:r>
              <a:rPr lang="de-DE"/>
              <a:t>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. </a:t>
            </a: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consetetur </a:t>
            </a:r>
            <a:r>
              <a:rPr lang="de-DE" err="1"/>
              <a:t>sadipscing</a:t>
            </a:r>
            <a:r>
              <a:rPr lang="de-DE"/>
              <a:t> </a:t>
            </a:r>
            <a:r>
              <a:rPr lang="de-DE" err="1"/>
              <a:t>elitr</a:t>
            </a:r>
            <a:r>
              <a:rPr lang="de-DE"/>
              <a:t>, </a:t>
            </a:r>
            <a:r>
              <a:rPr lang="de-DE" err="1"/>
              <a:t>sed</a:t>
            </a:r>
            <a:r>
              <a:rPr lang="de-DE"/>
              <a:t> </a:t>
            </a:r>
            <a:r>
              <a:rPr lang="de-DE" err="1"/>
              <a:t>diam</a:t>
            </a:r>
            <a:r>
              <a:rPr lang="de-DE"/>
              <a:t> </a:t>
            </a:r>
            <a:r>
              <a:rPr lang="de-DE" err="1"/>
              <a:t>nonumy</a:t>
            </a:r>
            <a:r>
              <a:rPr lang="de-DE"/>
              <a:t>.</a:t>
            </a:r>
          </a:p>
        </p:txBody>
      </p:sp>
      <p:sp>
        <p:nvSpPr>
          <p:cNvPr id="7" name="Bildplatzhalter 17">
            <a:extLst>
              <a:ext uri="{FF2B5EF4-FFF2-40B4-BE49-F238E27FC236}">
                <a16:creationId xmlns:a16="http://schemas.microsoft.com/office/drawing/2014/main" id="{36D7F273-D804-8E48-8808-7A112F37B0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904656"/>
            <a:ext cx="5799363" cy="39308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7A3FD-4B1B-1743-8FA8-E7733A1F1D8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647B8E6-F8E2-464A-B0A4-6E8A2ACFFC2E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B6DE4-5BBF-F742-9389-386F95B71BB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FD949D-22F1-4D4C-AF8E-C813C0DAB4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20550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9CC8B3-2865-2447-854A-FA8A224C5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2409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581C4"/>
                </a:solidFill>
              </a:defRPr>
            </a:lvl1pPr>
          </a:lstStyle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2" name="Grafik 9">
            <a:extLst>
              <a:ext uri="{FF2B5EF4-FFF2-40B4-BE49-F238E27FC236}">
                <a16:creationId xmlns:a16="http://schemas.microsoft.com/office/drawing/2014/main" id="{9717D646-ACBC-1148-BA2B-FC61681192C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10277159" y="6225806"/>
            <a:ext cx="1578695" cy="3651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2B4BE5-A3B4-3945-8854-F1C8880B5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7883" y="6217661"/>
            <a:ext cx="11968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DE" sz="1200" b="1" kern="1200" smtClean="0">
                <a:solidFill>
                  <a:srgbClr val="2581C4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AD996-76FE-2A4C-99B1-412C5D8D9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146" y="6217816"/>
            <a:ext cx="1031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DE" sz="1200" b="1" kern="1200" smtClean="0">
                <a:solidFill>
                  <a:srgbClr val="2581C4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fld id="{4D730FBE-7FE6-2B43-95A2-84C1C82DE1AB}" type="datetime1">
              <a:rPr lang="de-DE" smtClean="0"/>
              <a:t>20.06.22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1463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  <p:sldLayoutId id="2147483670" r:id="rId3"/>
    <p:sldLayoutId id="2147483667" r:id="rId4"/>
    <p:sldLayoutId id="2147483671" r:id="rId5"/>
    <p:sldLayoutId id="2147483661" r:id="rId6"/>
    <p:sldLayoutId id="2147483666" r:id="rId7"/>
    <p:sldLayoutId id="2147483674" r:id="rId8"/>
    <p:sldLayoutId id="2147483675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>
            <a:extLst>
              <a:ext uri="{FF2B5EF4-FFF2-40B4-BE49-F238E27FC236}">
                <a16:creationId xmlns:a16="http://schemas.microsoft.com/office/drawing/2014/main" id="{CE8748E1-3038-F344-9BAE-D96272A4BF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235" t="16347" r="11615" b="4498"/>
          <a:stretch/>
        </p:blipFill>
        <p:spPr>
          <a:xfrm>
            <a:off x="0" y="0"/>
            <a:ext cx="12192000" cy="593296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ED8665-1C3D-0C48-860C-883B84C954A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77850" y="379727"/>
            <a:ext cx="768783" cy="917237"/>
          </a:xfrm>
          <a:prstGeom prst="rect">
            <a:avLst/>
          </a:prstGeom>
        </p:spPr>
      </p:pic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6900F21B-AD71-3B4A-B842-3A68EB180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2409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581C4"/>
                </a:solidFill>
              </a:defRPr>
            </a:lvl1pPr>
          </a:lstStyle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" name="Grafik 9">
            <a:extLst>
              <a:ext uri="{FF2B5EF4-FFF2-40B4-BE49-F238E27FC236}">
                <a16:creationId xmlns:a16="http://schemas.microsoft.com/office/drawing/2014/main" id="{C948A3CC-C940-414A-8B4C-49409DFBBD9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10277159" y="6225806"/>
            <a:ext cx="1578695" cy="365125"/>
          </a:xfrm>
          <a:prstGeom prst="rect">
            <a:avLst/>
          </a:prstGeom>
        </p:spPr>
      </p:pic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29AD48A-3BCC-D542-816C-AEEF68A21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7883" y="6217661"/>
            <a:ext cx="11968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DE" sz="1200" b="1" kern="1200" smtClean="0">
                <a:solidFill>
                  <a:srgbClr val="2581C4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B08D94A-2C2F-884E-BBAB-D58E40AF17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146" y="6217816"/>
            <a:ext cx="1031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DE" sz="1200" b="1" kern="1200" smtClean="0">
                <a:solidFill>
                  <a:srgbClr val="2581C4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fld id="{9D37A616-8E74-5C48-946F-52DD291E3BF3}" type="datetime1">
              <a:rPr lang="de-DE" smtClean="0"/>
              <a:t>20.06.22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2020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9" r:id="rId2"/>
    <p:sldLayoutId id="2147483690" r:id="rId3"/>
    <p:sldLayoutId id="2147483682" r:id="rId4"/>
    <p:sldLayoutId id="2147483684" r:id="rId5"/>
    <p:sldLayoutId id="2147483688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4">
            <a:extLst>
              <a:ext uri="{FF2B5EF4-FFF2-40B4-BE49-F238E27FC236}">
                <a16:creationId xmlns:a16="http://schemas.microsoft.com/office/drawing/2014/main" id="{64071A1B-1F51-A548-88FB-B53C3617A383}"/>
              </a:ext>
            </a:extLst>
          </p:cNvPr>
          <p:cNvSpPr/>
          <p:nvPr userDrawn="1"/>
        </p:nvSpPr>
        <p:spPr>
          <a:xfrm>
            <a:off x="-1" y="0"/>
            <a:ext cx="8153401" cy="6858000"/>
          </a:xfrm>
          <a:prstGeom prst="rect">
            <a:avLst/>
          </a:prstGeom>
          <a:solidFill>
            <a:srgbClr val="29B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5">
            <a:extLst>
              <a:ext uri="{FF2B5EF4-FFF2-40B4-BE49-F238E27FC236}">
                <a16:creationId xmlns:a16="http://schemas.microsoft.com/office/drawing/2014/main" id="{DCB1B58E-8722-854C-929C-E192F9566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48298" r="25136"/>
          <a:stretch/>
        </p:blipFill>
        <p:spPr>
          <a:xfrm>
            <a:off x="0" y="0"/>
            <a:ext cx="4038600" cy="6858000"/>
          </a:xfrm>
          <a:prstGeom prst="rect">
            <a:avLst/>
          </a:prstGeom>
        </p:spPr>
      </p:pic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285C8827-2838-514F-B0DE-703A8F811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2409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b="1">
                <a:cs typeface="Calibri" panose="020F0502020204030204" pitchFamily="34" charset="0"/>
              </a:rPr>
              <a:t>CampusOS // Speaker // Presentation</a:t>
            </a:r>
            <a:endParaRPr lang="de-DE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Grafik 9">
            <a:extLst>
              <a:ext uri="{FF2B5EF4-FFF2-40B4-BE49-F238E27FC236}">
                <a16:creationId xmlns:a16="http://schemas.microsoft.com/office/drawing/2014/main" id="{3B7A7AF0-4FDC-3A48-BA8D-A1941E6848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277159" y="6225806"/>
            <a:ext cx="1578695" cy="365125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FE3CC1A8-6D9C-FA4A-BA19-51859F3F2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67883" y="6217661"/>
            <a:ext cx="11968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DE" sz="1200" b="1" kern="1200" smtClean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fld id="{D375E7DE-9AA3-EB43-B5E8-BA1371B996D3}" type="slidenum">
              <a:rPr lang="en-DE" smtClean="0"/>
              <a:pPr/>
              <a:t>‹#›</a:t>
            </a:fld>
            <a:endParaRPr lang="en-DE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B4406E8-C8D7-9647-8228-4D65A4FDC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6146" y="6217816"/>
            <a:ext cx="1031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DE" sz="1200" b="1" kern="1200" smtClean="0">
                <a:solidFill>
                  <a:schemeClr val="bg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</a:lstStyle>
          <a:p>
            <a:fld id="{990E1623-904A-374C-9951-D65043E8EBD2}" type="datetime1">
              <a:rPr lang="de-DE" smtClean="0"/>
              <a:t>20.06.22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49417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79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veric-project.org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BEC518-8DE6-9648-BD4A-A1BCE08047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796" y="3069659"/>
            <a:ext cx="8275117" cy="1090613"/>
          </a:xfrm>
        </p:spPr>
        <p:txBody>
          <a:bodyPr lIns="91440" tIns="45720" rIns="91440" bIns="45720" anchor="t"/>
          <a:lstStyle/>
          <a:p>
            <a:r>
              <a:rPr lang="de-DE" sz="5400" dirty="0" err="1">
                <a:latin typeface="Calibri"/>
                <a:cs typeface="Calibri"/>
              </a:rPr>
              <a:t>Satellite</a:t>
            </a:r>
            <a:r>
              <a:rPr lang="de-DE" sz="5400" dirty="0">
                <a:latin typeface="Calibri"/>
                <a:cs typeface="Calibri"/>
              </a:rPr>
              <a:t> Workshop</a:t>
            </a:r>
            <a:endParaRPr lang="en-US" sz="5400" dirty="0">
              <a:latin typeface="Calibri"/>
              <a:cs typeface="Calibri"/>
            </a:endParaRPr>
          </a:p>
          <a:p>
            <a:r>
              <a:rPr lang="de-DE" sz="2000" b="0" dirty="0">
                <a:latin typeface="Calibri"/>
                <a:cs typeface="Calibri"/>
              </a:rPr>
              <a:t>Block 1 – Industrial Use Cases and Network </a:t>
            </a:r>
            <a:r>
              <a:rPr lang="de-DE" sz="2000" b="0" dirty="0" err="1">
                <a:latin typeface="Calibri"/>
                <a:cs typeface="Calibri"/>
              </a:rPr>
              <a:t>Requirements</a:t>
            </a:r>
            <a:endParaRPr lang="de-DE" sz="2000" dirty="0">
              <a:latin typeface="Calibri"/>
              <a:cs typeface="Calibri"/>
            </a:endParaRPr>
          </a:p>
          <a:p>
            <a:endParaRPr lang="de-DE" sz="2000" dirty="0">
              <a:latin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2C5123-1150-7341-93E0-AD72785F60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9690" y="4626848"/>
            <a:ext cx="9834436" cy="325437"/>
          </a:xfrm>
        </p:spPr>
        <p:txBody>
          <a:bodyPr/>
          <a:lstStyle/>
          <a:p>
            <a:r>
              <a:rPr lang="de-DE" sz="1600" dirty="0">
                <a:latin typeface="Calibri Light"/>
                <a:ea typeface="+mn-lt"/>
                <a:cs typeface="Calibri Light"/>
              </a:rPr>
              <a:t>Prof. Dr. Dirk Kutscher – University </a:t>
            </a:r>
            <a:r>
              <a:rPr lang="de-DE" sz="1600" dirty="0" err="1">
                <a:latin typeface="Calibri Light"/>
                <a:ea typeface="+mn-lt"/>
                <a:cs typeface="Calibri Light"/>
              </a:rPr>
              <a:t>of</a:t>
            </a:r>
            <a:r>
              <a:rPr lang="de-DE" sz="1600" dirty="0">
                <a:latin typeface="Calibri Light"/>
                <a:ea typeface="+mn-lt"/>
                <a:cs typeface="Calibri Light"/>
              </a:rPr>
              <a:t> Applied Sciences Emden/Leer</a:t>
            </a:r>
            <a:endParaRPr lang="de-DE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26F5E-F98E-1C4C-8A35-413992ACA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June 21 and 22, 2022</a:t>
            </a:r>
            <a:endParaRPr lang="en-DE" dirty="0"/>
          </a:p>
        </p:txBody>
      </p:sp>
      <p:pic>
        <p:nvPicPr>
          <p:cNvPr id="1026" name="Picture 2" descr="Quellbild anzei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0" y="6055713"/>
            <a:ext cx="776512" cy="6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9E0143-4098-AD4F-C849-FB69E7C7BAE1}"/>
              </a:ext>
            </a:extLst>
          </p:cNvPr>
          <p:cNvGrpSpPr>
            <a:grpSpLocks noChangeAspect="1"/>
          </p:cNvGrpSpPr>
          <p:nvPr/>
        </p:nvGrpSpPr>
        <p:grpSpPr>
          <a:xfrm>
            <a:off x="859690" y="1334531"/>
            <a:ext cx="4146812" cy="1312878"/>
            <a:chOff x="4614041" y="1355834"/>
            <a:chExt cx="3731173" cy="118128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8259B1-2AE1-D161-96E1-53AE55222C7E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6" name="Google Shape;9;p1">
              <a:extLst>
                <a:ext uri="{FF2B5EF4-FFF2-40B4-BE49-F238E27FC236}">
                  <a16:creationId xmlns:a16="http://schemas.microsoft.com/office/drawing/2014/main" id="{8E789396-2E93-104E-4D9D-0178DA9F23B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55180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687A0AF-0403-4E8C-B4D7-3C920F9EE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73" y="1232391"/>
            <a:ext cx="10440763" cy="48882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2014F45-ABBF-4FE5-A0AD-9155D6C6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MAVERIC Architecture Fit </a:t>
            </a:r>
            <a:r>
              <a:rPr lang="de-DE" dirty="0">
                <a:highlight>
                  <a:srgbClr val="FFFF00"/>
                </a:highlight>
              </a:rPr>
              <a:t>(TBD)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1E0DDE-0EEC-452F-BFD4-CC6DC45430C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691672-BA47-4B42-BF45-48CC9D7DD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10</a:t>
            </a:fld>
            <a:endParaRPr lang="en-DE"/>
          </a:p>
        </p:txBody>
      </p:sp>
      <p:pic>
        <p:nvPicPr>
          <p:cNvPr id="8" name="Grafik 7" descr="Lupe mit einfarbiger Füllung">
            <a:extLst>
              <a:ext uri="{FF2B5EF4-FFF2-40B4-BE49-F238E27FC236}">
                <a16:creationId xmlns:a16="http://schemas.microsoft.com/office/drawing/2014/main" id="{2D4067D8-8CCA-4D29-A38D-62B2043FF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2938" y="3327476"/>
            <a:ext cx="914400" cy="914400"/>
          </a:xfrm>
          <a:prstGeom prst="rect">
            <a:avLst/>
          </a:prstGeom>
        </p:spPr>
      </p:pic>
      <p:pic>
        <p:nvPicPr>
          <p:cNvPr id="13" name="Grafik 12" descr="Lupe mit einfarbiger Füllung">
            <a:extLst>
              <a:ext uri="{FF2B5EF4-FFF2-40B4-BE49-F238E27FC236}">
                <a16:creationId xmlns:a16="http://schemas.microsoft.com/office/drawing/2014/main" id="{DFCC40DA-0B89-498A-BCF8-0DA00B647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6949" y="317991"/>
            <a:ext cx="914400" cy="914400"/>
          </a:xfrm>
          <a:prstGeom prst="rect">
            <a:avLst/>
          </a:prstGeom>
        </p:spPr>
      </p:pic>
      <p:pic>
        <p:nvPicPr>
          <p:cNvPr id="12" name="Grafik 11" descr="Lupe mit einfarbiger Füllung">
            <a:extLst>
              <a:ext uri="{FF2B5EF4-FFF2-40B4-BE49-F238E27FC236}">
                <a16:creationId xmlns:a16="http://schemas.microsoft.com/office/drawing/2014/main" id="{0EEAEEB3-660D-236F-F6FD-7ADB6DB83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65663" y="2482345"/>
            <a:ext cx="914400" cy="914400"/>
          </a:xfrm>
          <a:prstGeom prst="rect">
            <a:avLst/>
          </a:prstGeom>
        </p:spPr>
      </p:pic>
      <p:cxnSp>
        <p:nvCxnSpPr>
          <p:cNvPr id="16" name="Verbinder: gekrümmt 15">
            <a:extLst>
              <a:ext uri="{FF2B5EF4-FFF2-40B4-BE49-F238E27FC236}">
                <a16:creationId xmlns:a16="http://schemas.microsoft.com/office/drawing/2014/main" id="{585F7DB3-465E-5942-2AC5-95E195585095}"/>
              </a:ext>
            </a:extLst>
          </p:cNvPr>
          <p:cNvCxnSpPr>
            <a:cxnSpLocks/>
          </p:cNvCxnSpPr>
          <p:nvPr/>
        </p:nvCxnSpPr>
        <p:spPr>
          <a:xfrm rot="10800000" flipV="1">
            <a:off x="4105104" y="737382"/>
            <a:ext cx="4615823" cy="2124423"/>
          </a:xfrm>
          <a:prstGeom prst="curvedConnector3">
            <a:avLst>
              <a:gd name="adj1" fmla="val 50000"/>
            </a:avLst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Verbinder: gekrümmt 18">
            <a:extLst>
              <a:ext uri="{FF2B5EF4-FFF2-40B4-BE49-F238E27FC236}">
                <a16:creationId xmlns:a16="http://schemas.microsoft.com/office/drawing/2014/main" id="{E37CF016-FD89-AFA5-56FE-D544EF8DC771}"/>
              </a:ext>
            </a:extLst>
          </p:cNvPr>
          <p:cNvCxnSpPr>
            <a:cxnSpLocks/>
            <a:endCxn id="8" idx="3"/>
          </p:cNvCxnSpPr>
          <p:nvPr/>
        </p:nvCxnSpPr>
        <p:spPr>
          <a:xfrm rot="10800000" flipV="1">
            <a:off x="3187339" y="959234"/>
            <a:ext cx="5533589" cy="2825442"/>
          </a:xfrm>
          <a:prstGeom prst="curvedConnector3">
            <a:avLst>
              <a:gd name="adj1" fmla="val 38087"/>
            </a:avLst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1582A1F1-FB57-B295-96E1-ACBD4ECCA7EE}"/>
              </a:ext>
            </a:extLst>
          </p:cNvPr>
          <p:cNvSpPr txBox="1"/>
          <p:nvPr/>
        </p:nvSpPr>
        <p:spPr>
          <a:xfrm>
            <a:off x="8128095" y="697625"/>
            <a:ext cx="7248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dirty="0" err="1">
                <a:solidFill>
                  <a:schemeClr val="accent4">
                    <a:lumMod val="75000"/>
                  </a:schemeClr>
                </a:solidFill>
              </a:rPr>
              <a:t>Examples</a:t>
            </a:r>
            <a:endParaRPr lang="en-GB" sz="105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DE960F-2F28-372D-F853-7D519F1D744E}"/>
              </a:ext>
            </a:extLst>
          </p:cNvPr>
          <p:cNvGrpSpPr>
            <a:grpSpLocks noChangeAspect="1"/>
          </p:cNvGrpSpPr>
          <p:nvPr/>
        </p:nvGrpSpPr>
        <p:grpSpPr>
          <a:xfrm>
            <a:off x="9287932" y="0"/>
            <a:ext cx="2904067" cy="919426"/>
            <a:chOff x="4614041" y="1355834"/>
            <a:chExt cx="3731173" cy="118128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694E27-F0EC-202B-DCEE-341943DCF661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7" name="Google Shape;9;p1">
              <a:extLst>
                <a:ext uri="{FF2B5EF4-FFF2-40B4-BE49-F238E27FC236}">
                  <a16:creationId xmlns:a16="http://schemas.microsoft.com/office/drawing/2014/main" id="{5F288AF1-3231-6974-463B-6BD3CBFBCEA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3522FB5A-2291-9176-F1CD-1A18E9374D0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38600" y="6224093"/>
            <a:ext cx="4114800" cy="365125"/>
          </a:xfrm>
        </p:spPr>
        <p:txBody>
          <a:bodyPr/>
          <a:lstStyle/>
          <a:p>
            <a:r>
              <a:rPr lang="de-DE" b="1" dirty="0" err="1">
                <a:cs typeface="Calibri" panose="020F0502020204030204" pitchFamily="34" charset="0"/>
              </a:rPr>
              <a:t>CampusOS</a:t>
            </a:r>
            <a:r>
              <a:rPr lang="de-DE" b="1" dirty="0">
                <a:cs typeface="Calibri" panose="020F0502020204030204" pitchFamily="34" charset="0"/>
              </a:rPr>
              <a:t> // Dirk Kutscher // MAVERIC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480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F6AA5-9050-B44D-3C85-1F9CE172D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E14AB-264A-7BF3-96D1-C00B80A911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08F66-A4C3-A21A-A8AE-2E04E202DF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7BF88-5831-B69D-8ABB-BF61BC6D4F6B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17935-694F-031D-DC37-C002FAED80C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 dirty="0" err="1">
                <a:cs typeface="Calibri" panose="020F0502020204030204" pitchFamily="34" charset="0"/>
              </a:rPr>
              <a:t>CampusOS</a:t>
            </a:r>
            <a:r>
              <a:rPr lang="de-DE" b="1" dirty="0">
                <a:cs typeface="Calibri" panose="020F0502020204030204" pitchFamily="34" charset="0"/>
              </a:rPr>
              <a:t> // Prof. Dr. Dirk Kutscher // MAVERIC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55ED9-6301-476C-DF3F-8BA7BC4F2B0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2</a:t>
            </a:fld>
            <a:endParaRPr lang="en-DE"/>
          </a:p>
        </p:txBody>
      </p:sp>
      <p:pic>
        <p:nvPicPr>
          <p:cNvPr id="14" name="Picture 13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DCD8915A-6BC8-503B-C302-560EC6176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31"/>
          <a:stretch/>
        </p:blipFill>
        <p:spPr>
          <a:xfrm>
            <a:off x="0" y="0"/>
            <a:ext cx="12192000" cy="71712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7EB078B-7AA7-AED5-DF17-3318E33B8C06}"/>
              </a:ext>
            </a:extLst>
          </p:cNvPr>
          <p:cNvGrpSpPr>
            <a:grpSpLocks noChangeAspect="1"/>
          </p:cNvGrpSpPr>
          <p:nvPr/>
        </p:nvGrpSpPr>
        <p:grpSpPr>
          <a:xfrm>
            <a:off x="9287932" y="0"/>
            <a:ext cx="2904067" cy="919426"/>
            <a:chOff x="4614041" y="1355834"/>
            <a:chExt cx="3731173" cy="118128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985FAB-4FD1-2FF0-323C-819798A2ADC6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7" name="Google Shape;9;p1">
              <a:extLst>
                <a:ext uri="{FF2B5EF4-FFF2-40B4-BE49-F238E27FC236}">
                  <a16:creationId xmlns:a16="http://schemas.microsoft.com/office/drawing/2014/main" id="{F8EE6A53-5938-264A-C21C-0C426918CBCB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724EE55-8A38-D8A0-C12E-A33BB65A9D11}"/>
              </a:ext>
            </a:extLst>
          </p:cNvPr>
          <p:cNvSpPr txBox="1"/>
          <p:nvPr/>
        </p:nvSpPr>
        <p:spPr>
          <a:xfrm>
            <a:off x="3859286" y="811053"/>
            <a:ext cx="52938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Middleware for Automated use of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>Edge Resources In Campus networks</a:t>
            </a:r>
            <a:endParaRPr lang="en-DE" sz="20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C6EF092-4543-8015-02DD-F7D32DE65740}"/>
              </a:ext>
            </a:extLst>
          </p:cNvPr>
          <p:cNvSpPr/>
          <p:nvPr/>
        </p:nvSpPr>
        <p:spPr>
          <a:xfrm>
            <a:off x="3667226" y="6406756"/>
            <a:ext cx="8524774" cy="76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026" name="Picture 2" descr="NVL Logo">
            <a:extLst>
              <a:ext uri="{FF2B5EF4-FFF2-40B4-BE49-F238E27FC236}">
                <a16:creationId xmlns:a16="http://schemas.microsoft.com/office/drawing/2014/main" id="{672448BB-D0C3-7DDF-682F-F92EAB9A7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46" y="6446564"/>
            <a:ext cx="2572819" cy="101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antaro Logo">
            <a:extLst>
              <a:ext uri="{FF2B5EF4-FFF2-40B4-BE49-F238E27FC236}">
                <a16:creationId xmlns:a16="http://schemas.microsoft.com/office/drawing/2014/main" id="{7FAB1BF8-46F9-CA0E-17B9-91D16DB85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655" y="6528773"/>
            <a:ext cx="1691675" cy="56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SE Logo">
            <a:extLst>
              <a:ext uri="{FF2B5EF4-FFF2-40B4-BE49-F238E27FC236}">
                <a16:creationId xmlns:a16="http://schemas.microsoft.com/office/drawing/2014/main" id="{BB67D81B-8689-BEFC-DDAA-0A7527049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57" y="6489934"/>
            <a:ext cx="1691677" cy="56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SA Logo">
            <a:extLst>
              <a:ext uri="{FF2B5EF4-FFF2-40B4-BE49-F238E27FC236}">
                <a16:creationId xmlns:a16="http://schemas.microsoft.com/office/drawing/2014/main" id="{5B86E753-FD47-DB58-B7A4-86D069C6F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28" y="6663367"/>
            <a:ext cx="2861381" cy="39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4515AB2-08A1-97A2-809A-1D66E097AC5D}"/>
              </a:ext>
            </a:extLst>
          </p:cNvPr>
          <p:cNvSpPr txBox="1"/>
          <p:nvPr/>
        </p:nvSpPr>
        <p:spPr>
          <a:xfrm>
            <a:off x="9627219" y="6037323"/>
            <a:ext cx="25647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hlinkClick r:id="rId8"/>
              </a:rPr>
              <a:t>www.maveric-project.org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954785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2FCF0-C363-FF7D-F60B-818DC943F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3EACE-FD51-3DF6-111B-E6277BE505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Middleware for Automated use of Edge Resources In Campus networks</a:t>
            </a:r>
          </a:p>
          <a:p>
            <a:endParaRPr lang="en-GB" dirty="0"/>
          </a:p>
          <a:p>
            <a:endParaRPr lang="en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17657-038B-954D-BAC4-CFE2559F00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0205" y="1706878"/>
            <a:ext cx="6539614" cy="4510628"/>
          </a:xfrm>
        </p:spPr>
        <p:txBody>
          <a:bodyPr/>
          <a:lstStyle/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GB" b="1" dirty="0"/>
              <a:t>Challenges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Difficult radio environments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Unstable backhaul, Pop-Up networks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GB" b="1" dirty="0"/>
              <a:t>Adequate robust application support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Ubiquitous access to online resources (manuals etc.)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Application proxies (edge computing)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Automatic distribution of application proxies and state synchronization after disconnections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GB" b="1" dirty="0"/>
              <a:t>Support for heterogeneous deployments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5G (ORAN, BBU+RRU), LTE, WLAN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Assess technical and economic case for ORAN</a:t>
            </a:r>
          </a:p>
          <a:p>
            <a:pPr marL="457200" lvl="0" indent="-342900">
              <a:spcBef>
                <a:spcPts val="0"/>
              </a:spcBef>
              <a:buSzPts val="1800"/>
              <a:buChar char="●"/>
            </a:pPr>
            <a:r>
              <a:rPr lang="en-GB" b="1" dirty="0"/>
              <a:t>Security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Zero-Trust needed for radio network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-GB" dirty="0"/>
              <a:t>Secure integration into enterprise networks</a:t>
            </a:r>
            <a:br>
              <a:rPr lang="en-GB" dirty="0"/>
            </a:br>
            <a:r>
              <a:rPr lang="en-GB" dirty="0"/>
              <a:t>and AAA infrastructure</a:t>
            </a:r>
          </a:p>
          <a:p>
            <a:endParaRPr lang="en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E182F-C756-3160-F334-B96691FED2FE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885AD0-E4F6-2432-A81A-A57F0CD102F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b="1" dirty="0" err="1">
                <a:cs typeface="Calibri" panose="020F0502020204030204" pitchFamily="34" charset="0"/>
              </a:rPr>
              <a:t>CampusOS</a:t>
            </a:r>
            <a:r>
              <a:rPr lang="de-DE" b="1" dirty="0">
                <a:cs typeface="Calibri" panose="020F0502020204030204" pitchFamily="34" charset="0"/>
              </a:rPr>
              <a:t> // Dirk Kutscher // MAVERIC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5E86C-AC3D-4B9A-F8D3-77AEC2DE7C6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3</a:t>
            </a:fld>
            <a:endParaRPr lang="en-D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7123D3-3448-3C11-CD0B-D18A20B4FEF3}"/>
              </a:ext>
            </a:extLst>
          </p:cNvPr>
          <p:cNvGrpSpPr>
            <a:grpSpLocks noChangeAspect="1"/>
          </p:cNvGrpSpPr>
          <p:nvPr/>
        </p:nvGrpSpPr>
        <p:grpSpPr>
          <a:xfrm>
            <a:off x="9287932" y="0"/>
            <a:ext cx="2904067" cy="919426"/>
            <a:chOff x="4614041" y="1355834"/>
            <a:chExt cx="3731173" cy="118128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0679D8-6C2C-90E2-B10D-DDC0D8BB574B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0" name="Google Shape;9;p1">
              <a:extLst>
                <a:ext uri="{FF2B5EF4-FFF2-40B4-BE49-F238E27FC236}">
                  <a16:creationId xmlns:a16="http://schemas.microsoft.com/office/drawing/2014/main" id="{0148525F-1B57-DECB-5314-DC42108A4F0C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8D8620-92CA-35FE-34D0-14BFBC47A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819" y="1933668"/>
            <a:ext cx="5222180" cy="405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9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91FF3-06D9-A348-7AC5-BDC5DD476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Use Cases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8F020-F52A-044E-4052-D92685945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DE" dirty="0"/>
              <a:t>Overview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09A52-A3E9-F7D1-0AD5-294F753CFB3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DE" dirty="0"/>
              <a:t>Ubiquitous coverage for “always-on” access</a:t>
            </a:r>
          </a:p>
          <a:p>
            <a:pPr lvl="1"/>
            <a:r>
              <a:rPr lang="en-GB" dirty="0"/>
              <a:t>W</a:t>
            </a:r>
            <a:r>
              <a:rPr lang="en-DE" dirty="0"/>
              <a:t>hole campus</a:t>
            </a:r>
          </a:p>
          <a:p>
            <a:pPr lvl="1"/>
            <a:r>
              <a:rPr lang="en-DE" dirty="0"/>
              <a:t>General-purpose networking</a:t>
            </a:r>
          </a:p>
          <a:p>
            <a:pPr marL="457200" indent="-457200">
              <a:buFont typeface="+mj-lt"/>
              <a:buAutoNum type="arabicPeriod"/>
            </a:pPr>
            <a:r>
              <a:rPr lang="en-DE" dirty="0"/>
              <a:t>Ship in construction (in dock, at pier)</a:t>
            </a:r>
          </a:p>
          <a:p>
            <a:pPr lvl="1"/>
            <a:r>
              <a:rPr lang="en-DE" dirty="0"/>
              <a:t>In-ship connectivity</a:t>
            </a:r>
          </a:p>
          <a:p>
            <a:pPr lvl="1"/>
            <a:r>
              <a:rPr lang="en-DE" dirty="0"/>
              <a:t>Difficult radio conditions</a:t>
            </a:r>
          </a:p>
          <a:p>
            <a:pPr marL="457200" indent="-457200">
              <a:buFont typeface="+mj-lt"/>
              <a:buAutoNum type="arabicPeriod"/>
            </a:pPr>
            <a:r>
              <a:rPr lang="en-DE" dirty="0"/>
              <a:t>Ship in test operation</a:t>
            </a:r>
          </a:p>
          <a:p>
            <a:pPr lvl="1"/>
            <a:r>
              <a:rPr lang="en-DE" dirty="0"/>
              <a:t>Pop-up Network</a:t>
            </a:r>
          </a:p>
          <a:p>
            <a:pPr lvl="1"/>
            <a:r>
              <a:rPr lang="en-DE" dirty="0"/>
              <a:t>Challenged or non-existant backhaul</a:t>
            </a:r>
          </a:p>
          <a:p>
            <a:pPr marL="457200" indent="-457200">
              <a:buFont typeface="+mj-lt"/>
              <a:buAutoNum type="arabicPeriod"/>
            </a:pPr>
            <a:r>
              <a:rPr lang="en-DE" dirty="0"/>
              <a:t>Potentially: multi-site operation with roaming (later)</a:t>
            </a:r>
          </a:p>
          <a:p>
            <a:pPr lvl="1"/>
            <a:endParaRPr lang="en-DE" dirty="0"/>
          </a:p>
          <a:p>
            <a:endParaRPr lang="en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F78F8-FBD6-4A57-E393-AC2E7B50DAA3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5A2BE-B640-F160-846D-6FCE51D9B6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4</a:t>
            </a:fld>
            <a:endParaRPr lang="en-D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F07A67-7BEF-5231-5AB9-217BD7D979DE}"/>
              </a:ext>
            </a:extLst>
          </p:cNvPr>
          <p:cNvGrpSpPr>
            <a:grpSpLocks noChangeAspect="1"/>
          </p:cNvGrpSpPr>
          <p:nvPr/>
        </p:nvGrpSpPr>
        <p:grpSpPr>
          <a:xfrm>
            <a:off x="9287932" y="0"/>
            <a:ext cx="2904067" cy="919426"/>
            <a:chOff x="4614041" y="1355834"/>
            <a:chExt cx="3731173" cy="118128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7376FF-23ED-2CD0-A698-D8E262DE7FA4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0" name="Google Shape;9;p1">
              <a:extLst>
                <a:ext uri="{FF2B5EF4-FFF2-40B4-BE49-F238E27FC236}">
                  <a16:creationId xmlns:a16="http://schemas.microsoft.com/office/drawing/2014/main" id="{E1DAD384-A6A6-89B7-702D-C308408F26C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DFAB256-6739-B39D-76A8-205201850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819" y="1933668"/>
            <a:ext cx="5222180" cy="4057048"/>
          </a:xfrm>
          <a:prstGeom prst="rect">
            <a:avLst/>
          </a:prstGeom>
        </p:spPr>
      </p:pic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5292F765-2052-87EB-96A8-F6B80720BAC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38600" y="6224093"/>
            <a:ext cx="4114800" cy="365125"/>
          </a:xfrm>
        </p:spPr>
        <p:txBody>
          <a:bodyPr/>
          <a:lstStyle/>
          <a:p>
            <a:r>
              <a:rPr lang="de-DE" b="1" dirty="0" err="1">
                <a:cs typeface="Calibri" panose="020F0502020204030204" pitchFamily="34" charset="0"/>
              </a:rPr>
              <a:t>CampusOS</a:t>
            </a:r>
            <a:r>
              <a:rPr lang="de-DE" b="1" dirty="0">
                <a:cs typeface="Calibri" panose="020F0502020204030204" pitchFamily="34" charset="0"/>
              </a:rPr>
              <a:t> // Dirk Kutscher // MAVERIC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663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14F45-ABBF-4FE5-A0AD-9155D6C6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MAVERIC Use Case </a:t>
            </a:r>
            <a:r>
              <a:rPr lang="de-DE" dirty="0" err="1"/>
              <a:t>One</a:t>
            </a:r>
            <a:r>
              <a:rPr lang="de-DE" dirty="0"/>
              <a:t> Pager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FDEA2A-2DDA-4B72-BA00-0396B4239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1. Ubiquitous Coverage for ”Always-On”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1E0DDE-0EEC-452F-BFD4-CC6DC45430C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691672-BA47-4B42-BF45-48CC9D7DD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5</a:t>
            </a:fld>
            <a:endParaRPr lang="en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8CC9768-258E-D490-F957-ADE9A0CD44AE}"/>
              </a:ext>
            </a:extLst>
          </p:cNvPr>
          <p:cNvSpPr/>
          <p:nvPr/>
        </p:nvSpPr>
        <p:spPr>
          <a:xfrm>
            <a:off x="508785" y="3916305"/>
            <a:ext cx="5418000" cy="208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Coverage and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throughput-related</a:t>
            </a:r>
            <a:endParaRPr lang="de-DE" sz="1050" dirty="0">
              <a:solidFill>
                <a:srgbClr val="44546A"/>
              </a:solidFill>
              <a:latin typeface="Arial" pitchFamily="34" charset="0"/>
              <a:cs typeface="Arial" pitchFamily="34" charset="0"/>
            </a:endParaRPr>
          </a:p>
          <a:p>
            <a:pPr marL="628650" lvl="1" indent="-1714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Details (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users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throughput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KPIs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etc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71450" indent="-1714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Reliability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network –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meantime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between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failure</a:t>
            </a:r>
            <a:endParaRPr lang="de-DE" sz="1050" dirty="0">
              <a:solidFill>
                <a:srgbClr val="44546A"/>
              </a:solidFill>
              <a:latin typeface="Arial" pitchFamily="34" charset="0"/>
              <a:cs typeface="Arial" pitchFamily="34" charset="0"/>
            </a:endParaRPr>
          </a:p>
          <a:p>
            <a:pPr marL="628650" lvl="1" indent="-1714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Latency</a:t>
            </a:r>
            <a:endParaRPr lang="de-DE" sz="1050" dirty="0">
              <a:solidFill>
                <a:srgbClr val="44546A"/>
              </a:solidFill>
              <a:latin typeface="Arial" pitchFamily="34" charset="0"/>
              <a:cs typeface="Arial" pitchFamily="34" charset="0"/>
            </a:endParaRPr>
          </a:p>
          <a:p>
            <a:pPr marL="628650" lvl="1" indent="-1714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Throughput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377896D-EB82-A8F6-350A-949C34090E90}"/>
              </a:ext>
            </a:extLst>
          </p:cNvPr>
          <p:cNvSpPr/>
          <p:nvPr/>
        </p:nvSpPr>
        <p:spPr>
          <a:xfrm>
            <a:off x="508785" y="1823977"/>
            <a:ext cx="5418000" cy="181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Large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campus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challenging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building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structures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docks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etc.)</a:t>
            </a: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Mix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different UE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equipement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including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non-5G</a:t>
            </a: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5G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enterprise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core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network (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no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ubiquitous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fixed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infrastructure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Outdoor and indoor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radio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units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LTE and 5G</a:t>
            </a: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WiFi CPE</a:t>
            </a: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General-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purpose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networking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but support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more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demanding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applications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well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low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latency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high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bandwidth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9BF0A380-B393-0FD3-A9F6-776C04F54F3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8785" y="1596485"/>
            <a:ext cx="541800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Brief Use Case Description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5CDC2FF-E822-F930-B13B-4D93003A667D}"/>
              </a:ext>
            </a:extLst>
          </p:cNvPr>
          <p:cNvSpPr/>
          <p:nvPr/>
        </p:nvSpPr>
        <p:spPr>
          <a:xfrm>
            <a:off x="5970744" y="1823977"/>
            <a:ext cx="2678720" cy="181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Heterogeneous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network (5G, LTE, ORAN, non-ORAN, non-3GPP)</a:t>
            </a: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Network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slicing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service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differentiation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challenged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networks</a:t>
            </a:r>
            <a:endParaRPr lang="de-DE" sz="1050" dirty="0">
              <a:solidFill>
                <a:schemeClr val="tx2"/>
              </a:solidFill>
              <a:highlight>
                <a:srgbClr val="FFFF00"/>
              </a:highlight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35FA703-048D-135F-B860-36C97F8B7E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70744" y="1596485"/>
            <a:ext cx="267872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Innovation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74C50266-545A-274A-01F0-E62D979970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8785" y="3688813"/>
            <a:ext cx="541800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Use Case KPIs (</a:t>
            </a:r>
            <a:r>
              <a:rPr lang="de-DE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Viewpoint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B50AC34-8100-2457-8DCA-B5F38932DF13}"/>
              </a:ext>
            </a:extLst>
          </p:cNvPr>
          <p:cNvSpPr/>
          <p:nvPr/>
        </p:nvSpPr>
        <p:spPr>
          <a:xfrm>
            <a:off x="5970744" y="3916305"/>
            <a:ext cx="5418000" cy="208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>
            <a:normAutofit/>
          </a:bodyPr>
          <a:lstStyle/>
          <a:p>
            <a:pPr marL="171450" indent="-171450" defTabSz="914400">
              <a:spcBef>
                <a:spcPct val="250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University 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campuses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as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developer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networks</a:t>
            </a:r>
            <a:endParaRPr lang="de-DE" sz="1100" dirty="0">
              <a:solidFill>
                <a:srgbClr val="44546A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NVL 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campus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in Hamburg (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Blohm&amp;Voss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shipyard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724504F-6C8E-CC3F-CB6F-B50073A35A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70744" y="3688813"/>
            <a:ext cx="541800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Implementation Partners and Locations</a:t>
            </a: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B6E3F0E3-481E-785A-ED07-B567DBD8AE15}"/>
              </a:ext>
            </a:extLst>
          </p:cNvPr>
          <p:cNvSpPr>
            <a:spLocks noChangeArrowheads="1"/>
          </p:cNvSpPr>
          <p:nvPr/>
        </p:nvSpPr>
        <p:spPr bwMode="gray">
          <a:xfrm>
            <a:off x="8695453" y="1596485"/>
            <a:ext cx="267872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Market </a:t>
            </a:r>
            <a:r>
              <a:rPr lang="de-DE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Relevance</a:t>
            </a:r>
            <a:endParaRPr lang="de-DE" sz="12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2EB7638-E885-AB0E-7661-821CE8FC2536}"/>
              </a:ext>
            </a:extLst>
          </p:cNvPr>
          <p:cNvSpPr/>
          <p:nvPr/>
        </p:nvSpPr>
        <p:spPr>
          <a:xfrm>
            <a:off x="8695453" y="1823977"/>
            <a:ext cx="2678720" cy="181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Production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campuses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challenging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network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conditions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big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outdoor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areas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Flexible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connectivity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– network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anywhere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anyhow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Typical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enterprise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environments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heterogeneous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legacy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networks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and UEs</a:t>
            </a:r>
            <a:endParaRPr lang="de-DE" sz="105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BF13E1-3601-8C28-D155-ED032B36470A}"/>
              </a:ext>
            </a:extLst>
          </p:cNvPr>
          <p:cNvGrpSpPr>
            <a:grpSpLocks noChangeAspect="1"/>
          </p:cNvGrpSpPr>
          <p:nvPr/>
        </p:nvGrpSpPr>
        <p:grpSpPr>
          <a:xfrm>
            <a:off x="9287932" y="0"/>
            <a:ext cx="2904067" cy="919426"/>
            <a:chOff x="4614041" y="1355834"/>
            <a:chExt cx="3731173" cy="118128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48963C-4F81-AAD3-8D78-8516BE721976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4" name="Google Shape;9;p1">
              <a:extLst>
                <a:ext uri="{FF2B5EF4-FFF2-40B4-BE49-F238E27FC236}">
                  <a16:creationId xmlns:a16="http://schemas.microsoft.com/office/drawing/2014/main" id="{E2AA1BF8-5972-D9F3-7568-A46FB4F94BB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19DA3042-BE4C-1DDC-C3AF-CC55D43C1BF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38600" y="6224093"/>
            <a:ext cx="4114800" cy="365125"/>
          </a:xfrm>
        </p:spPr>
        <p:txBody>
          <a:bodyPr/>
          <a:lstStyle/>
          <a:p>
            <a:r>
              <a:rPr lang="de-DE" b="1" dirty="0" err="1">
                <a:cs typeface="Calibri" panose="020F0502020204030204" pitchFamily="34" charset="0"/>
              </a:rPr>
              <a:t>CampusOS</a:t>
            </a:r>
            <a:r>
              <a:rPr lang="de-DE" b="1" dirty="0">
                <a:cs typeface="Calibri" panose="020F0502020204030204" pitchFamily="34" charset="0"/>
              </a:rPr>
              <a:t> // Dirk Kutscher // MAVERIC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1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14F45-ABBF-4FE5-A0AD-9155D6C6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MAVERIC Use Case </a:t>
            </a:r>
            <a:r>
              <a:rPr lang="de-DE" dirty="0" err="1"/>
              <a:t>One</a:t>
            </a:r>
            <a:r>
              <a:rPr lang="de-DE" dirty="0"/>
              <a:t> Pager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FDEA2A-2DDA-4B72-BA00-0396B4239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2. Ship in Construction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1E0DDE-0EEC-452F-BFD4-CC6DC45430C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691672-BA47-4B42-BF45-48CC9D7DD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6</a:t>
            </a:fld>
            <a:endParaRPr lang="en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8CC9768-258E-D490-F957-ADE9A0CD44AE}"/>
              </a:ext>
            </a:extLst>
          </p:cNvPr>
          <p:cNvSpPr/>
          <p:nvPr/>
        </p:nvSpPr>
        <p:spPr>
          <a:xfrm>
            <a:off x="508785" y="3916305"/>
            <a:ext cx="5418000" cy="208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Coverage and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throughput-related</a:t>
            </a:r>
            <a:endParaRPr lang="de-DE" sz="1050" dirty="0">
              <a:solidFill>
                <a:srgbClr val="44546A"/>
              </a:solidFill>
              <a:latin typeface="Arial" pitchFamily="34" charset="0"/>
              <a:cs typeface="Arial" pitchFamily="34" charset="0"/>
            </a:endParaRPr>
          </a:p>
          <a:p>
            <a:pPr marL="628650" lvl="1" indent="-1714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Details (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users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throughput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KPIs etc.))</a:t>
            </a:r>
          </a:p>
          <a:p>
            <a:pPr marL="171450" indent="-1714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-level „Quality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Experience“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377896D-EB82-A8F6-350A-949C34090E90}"/>
              </a:ext>
            </a:extLst>
          </p:cNvPr>
          <p:cNvSpPr/>
          <p:nvPr/>
        </p:nvSpPr>
        <p:spPr>
          <a:xfrm>
            <a:off x="508785" y="1823977"/>
            <a:ext cx="5418000" cy="181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Ship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in dock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at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pier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want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provide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connectivity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on and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within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ship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Challenged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radio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environment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Possibly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challenged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backhaul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connectivity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9BF0A380-B393-0FD3-A9F6-776C04F54F3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8785" y="1596485"/>
            <a:ext cx="541800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Brief Use Case Description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5CDC2FF-E822-F930-B13B-4D93003A667D}"/>
              </a:ext>
            </a:extLst>
          </p:cNvPr>
          <p:cNvSpPr/>
          <p:nvPr/>
        </p:nvSpPr>
        <p:spPr>
          <a:xfrm>
            <a:off x="5970744" y="1823977"/>
            <a:ext cx="2678720" cy="181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Dedicated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antennas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(e.g.,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coax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cables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Potential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dedicated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radio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control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Autonomous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networks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In-Network Computing –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distributing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logic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depending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on network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performance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availability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endParaRPr lang="de-DE" sz="105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35FA703-048D-135F-B860-36C97F8B7E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70744" y="1596485"/>
            <a:ext cx="267872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Innovation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74C50266-545A-274A-01F0-E62D979970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8785" y="3688813"/>
            <a:ext cx="541800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Use Case KPIs (</a:t>
            </a:r>
            <a:r>
              <a:rPr lang="de-DE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Viewpoint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B50AC34-8100-2457-8DCA-B5F38932DF13}"/>
              </a:ext>
            </a:extLst>
          </p:cNvPr>
          <p:cNvSpPr/>
          <p:nvPr/>
        </p:nvSpPr>
        <p:spPr>
          <a:xfrm>
            <a:off x="5970744" y="3916305"/>
            <a:ext cx="5418000" cy="208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>
            <a:normAutofit/>
          </a:bodyPr>
          <a:lstStyle/>
          <a:p>
            <a:pPr marL="171450" indent="-171450" defTabSz="914400">
              <a:spcBef>
                <a:spcPct val="250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NVL 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campus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in Hamburg (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Blohm&amp;Voss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shipyard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724504F-6C8E-CC3F-CB6F-B50073A35A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70744" y="3688813"/>
            <a:ext cx="541800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Implementation Partners and Locations</a:t>
            </a: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B6E3F0E3-481E-785A-ED07-B567DBD8AE15}"/>
              </a:ext>
            </a:extLst>
          </p:cNvPr>
          <p:cNvSpPr>
            <a:spLocks noChangeArrowheads="1"/>
          </p:cNvSpPr>
          <p:nvPr/>
        </p:nvSpPr>
        <p:spPr bwMode="gray">
          <a:xfrm>
            <a:off x="8695453" y="1596485"/>
            <a:ext cx="267872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Market </a:t>
            </a:r>
            <a:r>
              <a:rPr lang="de-DE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Relevance</a:t>
            </a:r>
            <a:endParaRPr lang="de-DE" sz="12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2EB7638-E885-AB0E-7661-821CE8FC2536}"/>
              </a:ext>
            </a:extLst>
          </p:cNvPr>
          <p:cNvSpPr/>
          <p:nvPr/>
        </p:nvSpPr>
        <p:spPr>
          <a:xfrm>
            <a:off x="8695453" y="1823977"/>
            <a:ext cx="2678720" cy="181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Applicable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other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challenged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environments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well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Indoor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production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environments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mines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etc.</a:t>
            </a:r>
            <a:endParaRPr lang="de-DE" sz="105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BF13E1-3601-8C28-D155-ED032B36470A}"/>
              </a:ext>
            </a:extLst>
          </p:cNvPr>
          <p:cNvGrpSpPr>
            <a:grpSpLocks noChangeAspect="1"/>
          </p:cNvGrpSpPr>
          <p:nvPr/>
        </p:nvGrpSpPr>
        <p:grpSpPr>
          <a:xfrm>
            <a:off x="9287932" y="0"/>
            <a:ext cx="2904067" cy="919426"/>
            <a:chOff x="4614041" y="1355834"/>
            <a:chExt cx="3731173" cy="118128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48963C-4F81-AAD3-8D78-8516BE721976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4" name="Google Shape;9;p1">
              <a:extLst>
                <a:ext uri="{FF2B5EF4-FFF2-40B4-BE49-F238E27FC236}">
                  <a16:creationId xmlns:a16="http://schemas.microsoft.com/office/drawing/2014/main" id="{E2AA1BF8-5972-D9F3-7568-A46FB4F94BB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DA203743-8C19-4155-0710-650BB657FD8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38600" y="6224093"/>
            <a:ext cx="4114800" cy="365125"/>
          </a:xfrm>
        </p:spPr>
        <p:txBody>
          <a:bodyPr/>
          <a:lstStyle/>
          <a:p>
            <a:r>
              <a:rPr lang="de-DE" b="1" dirty="0" err="1">
                <a:cs typeface="Calibri" panose="020F0502020204030204" pitchFamily="34" charset="0"/>
              </a:rPr>
              <a:t>CampusOS</a:t>
            </a:r>
            <a:r>
              <a:rPr lang="de-DE" b="1" dirty="0">
                <a:cs typeface="Calibri" panose="020F0502020204030204" pitchFamily="34" charset="0"/>
              </a:rPr>
              <a:t> // Dirk Kutscher // MAVERIC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90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014F45-ABBF-4FE5-A0AD-9155D6C6F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MAVERIC Use Case </a:t>
            </a:r>
            <a:r>
              <a:rPr lang="de-DE" dirty="0" err="1"/>
              <a:t>One</a:t>
            </a:r>
            <a:r>
              <a:rPr lang="de-DE" dirty="0"/>
              <a:t> Pager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FDEA2A-2DDA-4B72-BA00-0396B42399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3. Ship in Test Operation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B1E0DDE-0EEC-452F-BFD4-CC6DC45430C7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691672-BA47-4B42-BF45-48CC9D7DD9B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7</a:t>
            </a:fld>
            <a:endParaRPr lang="en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8CC9768-258E-D490-F957-ADE9A0CD44AE}"/>
              </a:ext>
            </a:extLst>
          </p:cNvPr>
          <p:cNvSpPr/>
          <p:nvPr/>
        </p:nvSpPr>
        <p:spPr>
          <a:xfrm>
            <a:off x="508785" y="3916305"/>
            <a:ext cx="5418000" cy="208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Per-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KPIs (TBD)</a:t>
            </a: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example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we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will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define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set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applications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are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supposed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work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then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re-factor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them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respect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modules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server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components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etc.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that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can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provisioned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pop-up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network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platform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Examples</a:t>
            </a:r>
            <a:endParaRPr lang="de-DE" sz="1050" dirty="0">
              <a:solidFill>
                <a:srgbClr val="44546A"/>
              </a:solidFill>
              <a:latin typeface="Arial" pitchFamily="34" charset="0"/>
              <a:cs typeface="Arial" pitchFamily="34" charset="0"/>
            </a:endParaRPr>
          </a:p>
          <a:p>
            <a:pPr marL="628650" lvl="1" indent="-1714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Document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access</a:t>
            </a:r>
            <a:endParaRPr lang="de-DE" sz="1050" dirty="0">
              <a:solidFill>
                <a:srgbClr val="44546A"/>
              </a:solidFill>
              <a:latin typeface="Arial" pitchFamily="34" charset="0"/>
              <a:cs typeface="Arial" pitchFamily="34" charset="0"/>
            </a:endParaRPr>
          </a:p>
          <a:p>
            <a:pPr marL="628650" lvl="1" indent="-1714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AR</a:t>
            </a:r>
          </a:p>
          <a:p>
            <a:pPr marL="171450" indent="-171450">
              <a:spcBef>
                <a:spcPct val="25000"/>
              </a:spcBef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What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else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377896D-EB82-A8F6-350A-949C34090E90}"/>
              </a:ext>
            </a:extLst>
          </p:cNvPr>
          <p:cNvSpPr/>
          <p:nvPr/>
        </p:nvSpPr>
        <p:spPr>
          <a:xfrm>
            <a:off x="508785" y="1823977"/>
            <a:ext cx="5418000" cy="181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Ship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test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trip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(Elbe/Weser, North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Sea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etc.)</a:t>
            </a: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Objective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provide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adequate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connectivity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ideally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similar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shipyard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network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applications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‘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perspective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Backhaul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access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enterprise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network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may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limited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non-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existant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Limited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satellite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or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public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mobile network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coverage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could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used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9BF0A380-B393-0FD3-A9F6-776C04F54F3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8785" y="1596485"/>
            <a:ext cx="541800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Brief Use Case Description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5CDC2FF-E822-F930-B13B-4D93003A667D}"/>
              </a:ext>
            </a:extLst>
          </p:cNvPr>
          <p:cNvSpPr/>
          <p:nvPr/>
        </p:nvSpPr>
        <p:spPr>
          <a:xfrm>
            <a:off x="5970744" y="1823977"/>
            <a:ext cx="2678720" cy="181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Pop-Up Networks: Self-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contained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networks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multiple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backhaul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connectivity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options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Support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challenged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backhaul</a:t>
            </a:r>
            <a:endParaRPr lang="de-DE" sz="105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Smart,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automated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provisioning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on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local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pop-up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network (in-network </a:t>
            </a:r>
            <a:r>
              <a:rPr lang="de-DE" sz="105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computing</a:t>
            </a:r>
            <a:r>
              <a:rPr lang="de-DE" sz="105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de-DE" sz="105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3">
            <a:extLst>
              <a:ext uri="{FF2B5EF4-FFF2-40B4-BE49-F238E27FC236}">
                <a16:creationId xmlns:a16="http://schemas.microsoft.com/office/drawing/2014/main" id="{E35FA703-048D-135F-B860-36C97F8B7E5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70744" y="1596485"/>
            <a:ext cx="267872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Innovation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74C50266-545A-274A-01F0-E62D979970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508785" y="3688813"/>
            <a:ext cx="541800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Use Case KPIs (</a:t>
            </a:r>
            <a:r>
              <a:rPr lang="de-DE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Application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Viewpoint</a:t>
            </a: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B50AC34-8100-2457-8DCA-B5F38932DF13}"/>
              </a:ext>
            </a:extLst>
          </p:cNvPr>
          <p:cNvSpPr/>
          <p:nvPr/>
        </p:nvSpPr>
        <p:spPr>
          <a:xfrm>
            <a:off x="5970744" y="3916305"/>
            <a:ext cx="5418000" cy="208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t" anchorCtr="0">
            <a:normAutofit/>
          </a:bodyPr>
          <a:lstStyle/>
          <a:p>
            <a:pPr marL="171450" indent="-171450" defTabSz="914400">
              <a:spcBef>
                <a:spcPct val="250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NVL 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campus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in Hamburg (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Blohm&amp;Voss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shipyard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171450" indent="-171450" defTabSz="914400">
              <a:spcBef>
                <a:spcPct val="25000"/>
              </a:spcBef>
              <a:buClrTx/>
              <a:buSzPct val="100000"/>
              <a:buFont typeface="Arial" panose="020B0604020202020204" pitchFamily="34" charset="0"/>
              <a:buChar char="•"/>
            </a:pP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Ship</a:t>
            </a:r>
            <a:r>
              <a:rPr lang="de-DE" sz="110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in </a:t>
            </a:r>
            <a:r>
              <a:rPr lang="de-DE" sz="110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production</a:t>
            </a:r>
            <a:endParaRPr lang="de-DE" sz="1100" dirty="0">
              <a:solidFill>
                <a:srgbClr val="44546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id="{3724504F-6C8E-CC3F-CB6F-B50073A35AB7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70744" y="3688813"/>
            <a:ext cx="541800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Implementation Partners and Locations</a:t>
            </a: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B6E3F0E3-481E-785A-ED07-B567DBD8AE15}"/>
              </a:ext>
            </a:extLst>
          </p:cNvPr>
          <p:cNvSpPr>
            <a:spLocks noChangeArrowheads="1"/>
          </p:cNvSpPr>
          <p:nvPr/>
        </p:nvSpPr>
        <p:spPr bwMode="gray">
          <a:xfrm>
            <a:off x="8695453" y="1596485"/>
            <a:ext cx="2678720" cy="219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  <a:headEnd/>
            <a:tailEnd/>
          </a:ln>
          <a:effectLst/>
        </p:spPr>
        <p:txBody>
          <a:bodyPr lIns="36000" tIns="36000" rIns="36000" bIns="36000" anchor="t" anchorCtr="0">
            <a:noAutofit/>
          </a:bodyPr>
          <a:lstStyle/>
          <a:p>
            <a:pPr>
              <a:spcBef>
                <a:spcPts val="400"/>
              </a:spcBef>
              <a:buClrTx/>
              <a:buSzTx/>
              <a:defRPr/>
            </a:pPr>
            <a:r>
              <a:rPr lang="de-DE" sz="12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Market </a:t>
            </a:r>
            <a:r>
              <a:rPr lang="de-DE" sz="1200" b="1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Relevance</a:t>
            </a:r>
            <a:endParaRPr lang="de-DE" sz="12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02EB7638-E885-AB0E-7661-821CE8FC2536}"/>
              </a:ext>
            </a:extLst>
          </p:cNvPr>
          <p:cNvSpPr/>
          <p:nvPr/>
        </p:nvSpPr>
        <p:spPr>
          <a:xfrm>
            <a:off x="8695453" y="1823977"/>
            <a:ext cx="2678720" cy="181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ADBECB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72000" rIns="36000" bIns="72000" rtlCol="0" anchor="t" anchorCtr="0"/>
          <a:lstStyle/>
          <a:p>
            <a:pPr marL="171450" indent="-171450" defTabSz="914400">
              <a:spcBef>
                <a:spcPct val="25000"/>
              </a:spcBef>
              <a:buClrTx/>
              <a:buFont typeface="Arial" panose="020B0604020202020204" pitchFamily="34" charset="0"/>
              <a:buChar char="•"/>
            </a:pP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High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relevance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expected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concept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can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applied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to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different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types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networks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different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levels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performance</a:t>
            </a:r>
            <a:r>
              <a:rPr lang="de-DE" sz="1050" dirty="0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050" dirty="0" err="1">
                <a:solidFill>
                  <a:srgbClr val="44546A"/>
                </a:solidFill>
                <a:latin typeface="Arial" pitchFamily="34" charset="0"/>
                <a:cs typeface="Arial" pitchFamily="34" charset="0"/>
              </a:rPr>
              <a:t>constraints</a:t>
            </a:r>
            <a:endParaRPr lang="de-DE" sz="1050" dirty="0">
              <a:solidFill>
                <a:srgbClr val="44546A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BF13E1-3601-8C28-D155-ED032B36470A}"/>
              </a:ext>
            </a:extLst>
          </p:cNvPr>
          <p:cNvGrpSpPr>
            <a:grpSpLocks noChangeAspect="1"/>
          </p:cNvGrpSpPr>
          <p:nvPr/>
        </p:nvGrpSpPr>
        <p:grpSpPr>
          <a:xfrm>
            <a:off x="9287932" y="0"/>
            <a:ext cx="2904067" cy="919426"/>
            <a:chOff x="4614041" y="1355834"/>
            <a:chExt cx="3731173" cy="118128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48963C-4F81-AAD3-8D78-8516BE721976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24" name="Google Shape;9;p1">
              <a:extLst>
                <a:ext uri="{FF2B5EF4-FFF2-40B4-BE49-F238E27FC236}">
                  <a16:creationId xmlns:a16="http://schemas.microsoft.com/office/drawing/2014/main" id="{E2AA1BF8-5972-D9F3-7568-A46FB4F94BB5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" name="Footer Placeholder 5">
            <a:extLst>
              <a:ext uri="{FF2B5EF4-FFF2-40B4-BE49-F238E27FC236}">
                <a16:creationId xmlns:a16="http://schemas.microsoft.com/office/drawing/2014/main" id="{9156DF85-6A27-F490-FA01-3C6AE48072D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38600" y="6224093"/>
            <a:ext cx="4114800" cy="365125"/>
          </a:xfrm>
        </p:spPr>
        <p:txBody>
          <a:bodyPr/>
          <a:lstStyle/>
          <a:p>
            <a:r>
              <a:rPr lang="de-DE" b="1" dirty="0" err="1">
                <a:cs typeface="Calibri" panose="020F0502020204030204" pitchFamily="34" charset="0"/>
              </a:rPr>
              <a:t>CampusOS</a:t>
            </a:r>
            <a:r>
              <a:rPr lang="de-DE" b="1" dirty="0">
                <a:cs typeface="Calibri" panose="020F0502020204030204" pitchFamily="34" charset="0"/>
              </a:rPr>
              <a:t> // Dirk Kutscher // MAVERIC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629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ED6A81-817A-4DBD-B991-9F1C411B2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MAVERIC Network </a:t>
            </a:r>
            <a:r>
              <a:rPr lang="de-DE" dirty="0" err="1"/>
              <a:t>Requirements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394C94-6CA7-4C30-A9BB-31FC377BAD5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72975F-28BA-4C45-8857-59CE79F20EA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8</a:t>
            </a:fld>
            <a:endParaRPr lang="en-DE"/>
          </a:p>
        </p:txBody>
      </p:sp>
      <p:graphicFrame>
        <p:nvGraphicFramePr>
          <p:cNvPr id="3" name="Tabelle 3">
            <a:extLst>
              <a:ext uri="{FF2B5EF4-FFF2-40B4-BE49-F238E27FC236}">
                <a16:creationId xmlns:a16="http://schemas.microsoft.com/office/drawing/2014/main" id="{133D7A22-3828-FD21-4546-6F7FA858EB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404075"/>
              </p:ext>
            </p:extLst>
          </p:nvPr>
        </p:nvGraphicFramePr>
        <p:xfrm>
          <a:off x="491363" y="1145931"/>
          <a:ext cx="9978003" cy="5091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140">
                  <a:extLst>
                    <a:ext uri="{9D8B030D-6E8A-4147-A177-3AD203B41FA5}">
                      <a16:colId xmlns:a16="http://schemas.microsoft.com/office/drawing/2014/main" val="1895140854"/>
                    </a:ext>
                  </a:extLst>
                </a:gridCol>
                <a:gridCol w="2622448">
                  <a:extLst>
                    <a:ext uri="{9D8B030D-6E8A-4147-A177-3AD203B41FA5}">
                      <a16:colId xmlns:a16="http://schemas.microsoft.com/office/drawing/2014/main" val="3830682729"/>
                    </a:ext>
                  </a:extLst>
                </a:gridCol>
                <a:gridCol w="1910993">
                  <a:extLst>
                    <a:ext uri="{9D8B030D-6E8A-4147-A177-3AD203B41FA5}">
                      <a16:colId xmlns:a16="http://schemas.microsoft.com/office/drawing/2014/main" val="3986565861"/>
                    </a:ext>
                  </a:extLst>
                </a:gridCol>
                <a:gridCol w="1756881">
                  <a:extLst>
                    <a:ext uri="{9D8B030D-6E8A-4147-A177-3AD203B41FA5}">
                      <a16:colId xmlns:a16="http://schemas.microsoft.com/office/drawing/2014/main" val="2458757662"/>
                    </a:ext>
                  </a:extLst>
                </a:gridCol>
                <a:gridCol w="1931541">
                  <a:extLst>
                    <a:ext uri="{9D8B030D-6E8A-4147-A177-3AD203B41FA5}">
                      <a16:colId xmlns:a16="http://schemas.microsoft.com/office/drawing/2014/main" val="1554106565"/>
                    </a:ext>
                  </a:extLst>
                </a:gridCol>
              </a:tblGrid>
              <a:tr h="675841">
                <a:tc>
                  <a:txBody>
                    <a:bodyPr/>
                    <a:lstStyle/>
                    <a:p>
                      <a:r>
                        <a:rPr lang="de-DE" dirty="0"/>
                        <a:t>Network </a:t>
                      </a:r>
                      <a:r>
                        <a:rPr lang="de-DE" dirty="0" err="1"/>
                        <a:t>Aspects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Characteristics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Requirements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Use Case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Requirements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Use Case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/>
                        <a:t>Requirements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of</a:t>
                      </a:r>
                      <a:r>
                        <a:rPr lang="de-DE" dirty="0"/>
                        <a:t> Use Case 3</a:t>
                      </a:r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103046"/>
                  </a:ext>
                </a:extLst>
              </a:tr>
              <a:tr h="590403">
                <a:tc>
                  <a:txBody>
                    <a:bodyPr/>
                    <a:lstStyle/>
                    <a:p>
                      <a:r>
                        <a:rPr lang="de-DE" sz="1400" dirty="0"/>
                        <a:t>5G Network Coverage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Long </a:t>
                      </a:r>
                      <a:r>
                        <a:rPr lang="de-DE" sz="1000" dirty="0" err="1"/>
                        <a:t>term</a:t>
                      </a:r>
                      <a:r>
                        <a:rPr lang="de-DE" sz="1000" dirty="0"/>
                        <a:t> / </a:t>
                      </a:r>
                      <a:r>
                        <a:rPr lang="de-DE" sz="1000" dirty="0" err="1"/>
                        <a:t>short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term</a:t>
                      </a:r>
                      <a:r>
                        <a:rPr lang="de-DE" sz="1000" dirty="0"/>
                        <a:t> / </a:t>
                      </a:r>
                      <a:r>
                        <a:rPr lang="de-DE" sz="1000" dirty="0" err="1"/>
                        <a:t>nomadic</a:t>
                      </a:r>
                      <a:r>
                        <a:rPr lang="de-DE" sz="1000" dirty="0"/>
                        <a:t> indoor / </a:t>
                      </a:r>
                      <a:r>
                        <a:rPr lang="de-DE" sz="1000" dirty="0" err="1"/>
                        <a:t>outdoor</a:t>
                      </a:r>
                      <a:r>
                        <a:rPr lang="de-DE" sz="1000" dirty="0"/>
                        <a:t>, </a:t>
                      </a:r>
                    </a:p>
                    <a:p>
                      <a:r>
                        <a:rPr lang="de-DE" sz="1000" dirty="0" err="1"/>
                        <a:t>Easily</a:t>
                      </a:r>
                      <a:r>
                        <a:rPr lang="de-DE" sz="1000" dirty="0"/>
                        <a:t> extensible / </a:t>
                      </a:r>
                      <a:r>
                        <a:rPr lang="de-DE" sz="1000" dirty="0" err="1"/>
                        <a:t>modifyable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Ubiquitous, outdoor &amp; indoor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Support for challenged radio environments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Challenged backhaul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135495"/>
                  </a:ext>
                </a:extLst>
              </a:tr>
              <a:tr h="675841">
                <a:tc>
                  <a:txBody>
                    <a:bodyPr/>
                    <a:lstStyle/>
                    <a:p>
                      <a:r>
                        <a:rPr lang="de-DE" sz="1400" dirty="0"/>
                        <a:t>5G Network QoS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Focus on </a:t>
                      </a:r>
                      <a:r>
                        <a:rPr lang="de-DE" sz="1000" dirty="0" err="1"/>
                        <a:t>low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latency</a:t>
                      </a:r>
                      <a:r>
                        <a:rPr lang="de-DE" sz="1000" dirty="0"/>
                        <a:t> / high </a:t>
                      </a:r>
                      <a:r>
                        <a:rPr lang="de-DE" sz="1000" dirty="0" err="1"/>
                        <a:t>throughput</a:t>
                      </a:r>
                      <a:r>
                        <a:rPr lang="de-DE" sz="1000" dirty="0"/>
                        <a:t> / high </a:t>
                      </a:r>
                      <a:r>
                        <a:rPr lang="de-DE" sz="1000" dirty="0" err="1"/>
                        <a:t>device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density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focus</a:t>
                      </a:r>
                      <a:r>
                        <a:rPr lang="de-DE" sz="1000" dirty="0"/>
                        <a:t> on </a:t>
                      </a:r>
                      <a:r>
                        <a:rPr lang="de-DE" sz="1000" dirty="0" err="1"/>
                        <a:t>availability</a:t>
                      </a:r>
                      <a:r>
                        <a:rPr lang="de-DE" sz="1000" dirty="0"/>
                        <a:t> / </a:t>
                      </a:r>
                      <a:r>
                        <a:rPr lang="de-DE" sz="1000" dirty="0" err="1"/>
                        <a:t>reliability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temporally</a:t>
                      </a:r>
                      <a:r>
                        <a:rPr lang="de-DE" sz="1000" dirty="0"/>
                        <a:t>/</a:t>
                      </a:r>
                      <a:r>
                        <a:rPr lang="de-DE" sz="1000" dirty="0" err="1"/>
                        <a:t>spatially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adaptable</a:t>
                      </a:r>
                      <a:r>
                        <a:rPr lang="de-DE" sz="1000" dirty="0"/>
                        <a:t> / adaptive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scalable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device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counts</a:t>
                      </a:r>
                      <a:r>
                        <a:rPr lang="de-DE" sz="1000" dirty="0"/>
                        <a:t> / </a:t>
                      </a:r>
                      <a:r>
                        <a:rPr lang="de-DE" sz="1000" dirty="0" err="1"/>
                        <a:t>device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req</a:t>
                      </a:r>
                      <a:r>
                        <a:rPr lang="de-DE" sz="10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High device density, 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availability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Temporally/spatially adaptable, low latency, high throughput (without perfect backhaul)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310525"/>
                  </a:ext>
                </a:extLst>
              </a:tr>
              <a:tr h="675841">
                <a:tc>
                  <a:txBody>
                    <a:bodyPr/>
                    <a:lstStyle/>
                    <a:p>
                      <a:r>
                        <a:rPr lang="de-DE" sz="1400" dirty="0"/>
                        <a:t>5G Network Control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 err="1"/>
                        <a:t>Automated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operation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self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optimizing</a:t>
                      </a:r>
                      <a:endParaRPr lang="de-DE" sz="1000" dirty="0"/>
                    </a:p>
                    <a:p>
                      <a:r>
                        <a:rPr lang="de-DE" sz="1000" dirty="0" err="1"/>
                        <a:t>application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controlled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Automated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Self-optimizing (radio)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Automated operation, application-controlled/adequate in-network computing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78733"/>
                  </a:ext>
                </a:extLst>
              </a:tr>
              <a:tr h="675841">
                <a:tc>
                  <a:txBody>
                    <a:bodyPr/>
                    <a:lstStyle/>
                    <a:p>
                      <a:r>
                        <a:rPr lang="de-DE" sz="1400" dirty="0"/>
                        <a:t>5G Network Monitoring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QoS </a:t>
                      </a:r>
                      <a:r>
                        <a:rPr lang="de-DE" sz="1000" dirty="0" err="1"/>
                        <a:t>monitoring</a:t>
                      </a:r>
                      <a:r>
                        <a:rPr lang="de-DE" sz="1000" dirty="0"/>
                        <a:t> </a:t>
                      </a:r>
                      <a:br>
                        <a:rPr lang="de-DE" sz="1000" dirty="0"/>
                      </a:br>
                      <a:r>
                        <a:rPr lang="de-DE" sz="1000" dirty="0"/>
                        <a:t>network </a:t>
                      </a:r>
                      <a:r>
                        <a:rPr lang="de-DE" sz="1000" dirty="0" err="1"/>
                        <a:t>element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monitoring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usage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traceability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detailed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health</a:t>
                      </a:r>
                      <a:r>
                        <a:rPr lang="de-DE" sz="1000" dirty="0"/>
                        <a:t> check on </a:t>
                      </a:r>
                      <a:r>
                        <a:rPr lang="de-DE" sz="1000" dirty="0" err="1"/>
                        <a:t>demand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QoS monitoring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Radio monitoring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Ideally: zero-monitoring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525728"/>
                  </a:ext>
                </a:extLst>
              </a:tr>
              <a:tr h="561005">
                <a:tc>
                  <a:txBody>
                    <a:bodyPr/>
                    <a:lstStyle/>
                    <a:p>
                      <a:r>
                        <a:rPr lang="de-DE" sz="1400" dirty="0"/>
                        <a:t>Other 5G Network </a:t>
                      </a:r>
                      <a:r>
                        <a:rPr lang="de-DE" sz="1400" dirty="0" err="1"/>
                        <a:t>Requirements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Zero-trust (heterogeneous RAN)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Zero-trust (heterogeneous RAN)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100" dirty="0"/>
                        <a:t>Seamless in-networking computing for challenged backhaul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582754"/>
                  </a:ext>
                </a:extLst>
              </a:tr>
              <a:tr h="675841">
                <a:tc>
                  <a:txBody>
                    <a:bodyPr/>
                    <a:lstStyle/>
                    <a:p>
                      <a:r>
                        <a:rPr lang="de-DE" sz="1400" dirty="0" err="1"/>
                        <a:t>Overarching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Nw</a:t>
                      </a:r>
                      <a:r>
                        <a:rPr lang="de-DE" sz="1400" dirty="0"/>
                        <a:t>. Infrastructure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000" dirty="0"/>
                        <a:t>Integration </a:t>
                      </a:r>
                      <a:r>
                        <a:rPr lang="de-DE" sz="1000" dirty="0" err="1"/>
                        <a:t>with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other</a:t>
                      </a:r>
                      <a:r>
                        <a:rPr lang="de-DE" sz="1000" dirty="0"/>
                        <a:t> LAN </a:t>
                      </a:r>
                      <a:r>
                        <a:rPr lang="de-DE" sz="1000" dirty="0" err="1"/>
                        <a:t>infrastructure</a:t>
                      </a:r>
                      <a:br>
                        <a:rPr lang="de-DE" sz="1000" dirty="0"/>
                      </a:br>
                      <a:r>
                        <a:rPr lang="de-DE" sz="1000" dirty="0" err="1"/>
                        <a:t>integration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with</a:t>
                      </a:r>
                      <a:r>
                        <a:rPr lang="de-DE" sz="1000" dirty="0"/>
                        <a:t> </a:t>
                      </a:r>
                      <a:r>
                        <a:rPr lang="de-DE" sz="1000" dirty="0" err="1"/>
                        <a:t>other</a:t>
                      </a:r>
                      <a:r>
                        <a:rPr lang="de-DE" sz="1000" dirty="0"/>
                        <a:t> WAN </a:t>
                      </a:r>
                      <a:r>
                        <a:rPr lang="de-DE" sz="1000" dirty="0" err="1"/>
                        <a:t>infrastructure</a:t>
                      </a:r>
                      <a:endParaRPr lang="en-GB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WiFi 6 </a:t>
                      </a:r>
                      <a:r>
                        <a:rPr lang="de-DE" sz="1100" dirty="0" err="1"/>
                        <a:t>integration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740164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52B9356B-03F3-4407-4251-E50ACFAFF275}"/>
              </a:ext>
            </a:extLst>
          </p:cNvPr>
          <p:cNvGrpSpPr>
            <a:grpSpLocks noChangeAspect="1"/>
          </p:cNvGrpSpPr>
          <p:nvPr/>
        </p:nvGrpSpPr>
        <p:grpSpPr>
          <a:xfrm>
            <a:off x="9287932" y="0"/>
            <a:ext cx="2904067" cy="919426"/>
            <a:chOff x="4614041" y="1355834"/>
            <a:chExt cx="3731173" cy="11812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1C375B-C61B-C6C1-B023-BD738224E68D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1" name="Google Shape;9;p1">
              <a:extLst>
                <a:ext uri="{FF2B5EF4-FFF2-40B4-BE49-F238E27FC236}">
                  <a16:creationId xmlns:a16="http://schemas.microsoft.com/office/drawing/2014/main" id="{B392FA08-D65E-93B0-08BC-F91CBD394BA3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Footer Placeholder 5">
            <a:extLst>
              <a:ext uri="{FF2B5EF4-FFF2-40B4-BE49-F238E27FC236}">
                <a16:creationId xmlns:a16="http://schemas.microsoft.com/office/drawing/2014/main" id="{98DCE1D4-F449-9BD6-EE49-3B777DD4F12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38600" y="6224093"/>
            <a:ext cx="4114800" cy="365125"/>
          </a:xfrm>
        </p:spPr>
        <p:txBody>
          <a:bodyPr/>
          <a:lstStyle/>
          <a:p>
            <a:r>
              <a:rPr lang="de-DE" b="1" dirty="0" err="1">
                <a:cs typeface="Calibri" panose="020F0502020204030204" pitchFamily="34" charset="0"/>
              </a:rPr>
              <a:t>CampusOS</a:t>
            </a:r>
            <a:r>
              <a:rPr lang="de-DE" b="1" dirty="0">
                <a:cs typeface="Calibri" panose="020F0502020204030204" pitchFamily="34" charset="0"/>
              </a:rPr>
              <a:t> // Dirk Kutscher // MAVERIC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469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ED6A81-817A-4DBD-B991-9F1C411B2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MAVERIC Use Cases Implementation Timeline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A394C94-6CA7-4C30-A9BB-31FC377BAD5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DD044BE-F33C-E54A-8DD9-5DFF44E04C86}" type="datetime1">
              <a:rPr lang="de-DE" smtClean="0"/>
              <a:t>20.06.22</a:t>
            </a:fld>
            <a:endParaRPr lang="en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A72975F-28BA-4C45-8857-59CE79F20EA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375E7DE-9AA3-EB43-B5E8-BA1371B996D3}" type="slidenum">
              <a:rPr lang="en-DE" smtClean="0"/>
              <a:pPr/>
              <a:t>9</a:t>
            </a:fld>
            <a:endParaRPr lang="en-DE"/>
          </a:p>
        </p:txBody>
      </p: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1B7B2A97-6D10-49D7-9221-92A777B31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493400"/>
              </p:ext>
            </p:extLst>
          </p:nvPr>
        </p:nvGraphicFramePr>
        <p:xfrm>
          <a:off x="4380242" y="2198670"/>
          <a:ext cx="5397500" cy="2644140"/>
        </p:xfrm>
        <a:graphic>
          <a:graphicData uri="http://schemas.openxmlformats.org/drawingml/2006/table">
            <a:tbl>
              <a:tblPr/>
              <a:tblGrid>
                <a:gridCol w="1282700">
                  <a:extLst>
                    <a:ext uri="{9D8B030D-6E8A-4147-A177-3AD203B41FA5}">
                      <a16:colId xmlns:a16="http://schemas.microsoft.com/office/drawing/2014/main" val="251877660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54522432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919457575"/>
                    </a:ext>
                  </a:extLst>
                </a:gridCol>
                <a:gridCol w="753269">
                  <a:extLst>
                    <a:ext uri="{9D8B030D-6E8A-4147-A177-3AD203B41FA5}">
                      <a16:colId xmlns:a16="http://schemas.microsoft.com/office/drawing/2014/main" val="447723485"/>
                    </a:ext>
                  </a:extLst>
                </a:gridCol>
                <a:gridCol w="618331">
                  <a:extLst>
                    <a:ext uri="{9D8B030D-6E8A-4147-A177-3AD203B41FA5}">
                      <a16:colId xmlns:a16="http://schemas.microsoft.com/office/drawing/2014/main" val="374182064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46483128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047503123"/>
                    </a:ext>
                  </a:extLst>
                </a:gridCol>
              </a:tblGrid>
              <a:tr h="27875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Use Case Development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Testbed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Evaluation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Demo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2342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9350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 Q2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45863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 Q3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69676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2022 Q4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78887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 Q1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5228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 Q2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8317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 Q3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4875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 Q4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7506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 Q1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2495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 Q2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95672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 Q3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928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 Q4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7645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 Q1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688607"/>
                  </a:ext>
                </a:extLst>
              </a:tr>
            </a:tbl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3EDF766A-F213-40A2-3C87-0597AFC9C6B5}"/>
              </a:ext>
            </a:extLst>
          </p:cNvPr>
          <p:cNvSpPr txBox="1"/>
          <p:nvPr/>
        </p:nvSpPr>
        <p:spPr>
          <a:xfrm>
            <a:off x="430205" y="2141080"/>
            <a:ext cx="35356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When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will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use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cases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be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ready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testing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in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the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envisaged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Open RAN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testbed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When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is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Open RAN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testbed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envisaged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to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be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ready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for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use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case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testing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When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will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use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cases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be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tested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and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evaluated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in Open RAN 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testbed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When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will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use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case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demos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be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e-DE" sz="1600" dirty="0" err="1">
                <a:solidFill>
                  <a:schemeClr val="bg2">
                    <a:lumMod val="50000"/>
                  </a:schemeClr>
                </a:solidFill>
              </a:rPr>
              <a:t>available</a:t>
            </a:r>
            <a:r>
              <a:rPr lang="de-DE" sz="1600" dirty="0">
                <a:solidFill>
                  <a:schemeClr val="bg2">
                    <a:lumMod val="50000"/>
                  </a:schemeClr>
                </a:solidFill>
              </a:rPr>
              <a:t> ?</a:t>
            </a:r>
            <a:endParaRPr lang="en-GB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EEF22C3-037E-F56B-CF97-3FF9B9DD9CA6}"/>
              </a:ext>
            </a:extLst>
          </p:cNvPr>
          <p:cNvGrpSpPr>
            <a:grpSpLocks noChangeAspect="1"/>
          </p:cNvGrpSpPr>
          <p:nvPr/>
        </p:nvGrpSpPr>
        <p:grpSpPr>
          <a:xfrm>
            <a:off x="9287932" y="0"/>
            <a:ext cx="2904067" cy="919426"/>
            <a:chOff x="4614041" y="1355834"/>
            <a:chExt cx="3731173" cy="118128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15AD32-719E-DF38-24BC-75D70C9D894D}"/>
                </a:ext>
              </a:extLst>
            </p:cNvPr>
            <p:cNvSpPr/>
            <p:nvPr/>
          </p:nvSpPr>
          <p:spPr>
            <a:xfrm>
              <a:off x="4614041" y="1355834"/>
              <a:ext cx="3731173" cy="118128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13" name="Google Shape;9;p1">
              <a:extLst>
                <a:ext uri="{FF2B5EF4-FFF2-40B4-BE49-F238E27FC236}">
                  <a16:creationId xmlns:a16="http://schemas.microsoft.com/office/drawing/2014/main" id="{B8733AE0-68AD-D191-3E48-8399C88CD8AA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14042" y="1389789"/>
              <a:ext cx="3731172" cy="11473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1A219C4-5EEF-E70A-9A7C-794A8B8D991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038600" y="6224093"/>
            <a:ext cx="4114800" cy="365125"/>
          </a:xfrm>
        </p:spPr>
        <p:txBody>
          <a:bodyPr/>
          <a:lstStyle/>
          <a:p>
            <a:r>
              <a:rPr lang="de-DE" b="1" dirty="0" err="1">
                <a:cs typeface="Calibri" panose="020F0502020204030204" pitchFamily="34" charset="0"/>
              </a:rPr>
              <a:t>CampusOS</a:t>
            </a:r>
            <a:r>
              <a:rPr lang="de-DE" b="1" dirty="0">
                <a:cs typeface="Calibri" panose="020F0502020204030204" pitchFamily="34" charset="0"/>
              </a:rPr>
              <a:t> // Dirk Kutscher // MAVERIC</a:t>
            </a:r>
            <a:endParaRPr lang="de-D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113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MPOWERCHARTSPROPERTIES_B_LENGTH" val="24576"/>
  <p:tag name="EMPOWERCHARTSPROPERTIES_B_0" val="AAAAAAH//////////wEAAAAAAAAAAAAAACoqIFRoaXMgaXMgYSBMaXRlREIgZmlsZSAqKgcEAP////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//////////AQAAAAAAAAAAAAAAEQAAAFByb3BlcnR5RG9jdW1lbnRzAgAAAAAAAAAFAAAACQAAAF9pZD0kLl9pZAEDAAAAAAADAAAAAQADAAAAIwAAAENvbWJpSW5kZXg9JC5OYW1lICsgJ18nICsgJC5WZXJzaW9uAQQAAAAAAAQAAAABAAQAAAA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P///////wAAAAAAAP////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kBAQEBAQEBAQEBAQEBAQIAAAAAAAAAAwAAAAMAAAAA/////wQAJwwAAAAAAAAAAAAAIAD///////////////8AAAD///////////////8DAAAAAwD///////8DAAAAAwD///////8DAAAAAgD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8BACAA////////////////AAAO////////AwAAAAI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gADAP///////wQAAAACABAAC5UVJd2UfU1BkRSfhL3kMBwFAAAAAAADAAAAAwADAAAAAQADAAAAAwD///////8DAAAAAAD///////8DAAIA////////BAAAAAMAEAALNrOYrK4onkKaEN6djsKIkgUAAAABAAMAAAAAAAMAAAACAAMAAAAAAAM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DAAAAAP////8EAMwLAAAAAAAAAAAAACAB////////////////AAAA////////////////BAAAAAMA////////BAAAAAMA////////BAAAAAMA////////BAAAAAMA////////BAAAAAMA////////BAAAAAMA////////BAAAAAMA////////BAAAAAMA////////BAAAAAMA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AQAgAf///////////////wAADv///////wQAAAACAP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/wIAAQEDAAAAAgD///////8aAAZMaW5rZWRTaGFwZXNEYXRhUHJvcGVydHlfMAUAAAAAAAQAAAADAAQAAAABAAMACQEDAAAAAwD///////8lAAZMaW5rZWRTaGFwZVByZXNlbnRhdGlvblNldHRpbmdzRGF0YV8wBQAAAAEABAAAAAAABAAAAAIABAAAAAAA////////BAAAAAAA////////BAAAAAAA////////BAAAAAAA////////BAAAAAAA////////BAAAAAAA////////BAAAAAAA////////BAAAAAAA////////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BAAAAAD/////AgCODgAAAAAAAAAAAAD/////gwCDAAAABV9pZAAQAAAABJUVJd2UfU1BkRSfhL3kMBwDRGF0YQAbAAAABExpbmtlZFNoYXBlRGF0YQAFAAAAAAACTmFtZQAZAAAATGlua2VkU2hhcGVzRGF0YVByb3BlcnR5ABBWZXJzaW9uAAAAAAAJTGFzdFdyaXRlAJXclxqBAQAAAAEA/////8YAxgAAAAVfaWQAEAAAAAQ2s5isriieQpoQ3p2OwoiSA0RhdGEAUwAAAAhQcmVzZW50YXRpb25TY2FubmVkRm9yTGlua2VkU2hhcGVzAAECTnVtYmVyRm9ybWF0U2VwYXJhdG9yTW9kZQAKAAAAQXV0b21hdGljAAACTmFtZQAkAAAATGlua2VkU2hhcGVQcmVzZW50YXRpb25TZXR0aW5nc0RhdGEAEFZlcnNpb24AAAAAAAlMYXN0V3JpdGUAGd2XGo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"/>
  <p:tag name="EMPOWERCHARTSPROPERTIES_SLOT" val="B"/>
</p:tagLst>
</file>

<file path=ppt/theme/theme1.xml><?xml version="1.0" encoding="utf-8"?>
<a:theme xmlns:a="http://schemas.openxmlformats.org/drawingml/2006/main" name="CampusOS blue footer">
  <a:themeElements>
    <a:clrScheme name="CampusO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B8CE"/>
      </a:accent1>
      <a:accent2>
        <a:srgbClr val="69C0AC"/>
      </a:accent2>
      <a:accent3>
        <a:srgbClr val="2481C3"/>
      </a:accent3>
      <a:accent4>
        <a:srgbClr val="EC6608"/>
      </a:accent4>
      <a:accent5>
        <a:srgbClr val="9185BE"/>
      </a:accent5>
      <a:accent6>
        <a:srgbClr val="009879"/>
      </a:accent6>
      <a:hlink>
        <a:srgbClr val="003369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pus_OS_Präsentation" id="{D16BE346-2600-0C46-BAF5-291B3EA8D8B1}" vid="{FF36ABD0-73D9-6042-87EC-ACB3B375416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ampusOS background">
  <a:themeElements>
    <a:clrScheme name="CampusOS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8B8CE"/>
      </a:accent1>
      <a:accent2>
        <a:srgbClr val="69C0AC"/>
      </a:accent2>
      <a:accent3>
        <a:srgbClr val="2481C3"/>
      </a:accent3>
      <a:accent4>
        <a:srgbClr val="EC6608"/>
      </a:accent4>
      <a:accent5>
        <a:srgbClr val="9185BE"/>
      </a:accent5>
      <a:accent6>
        <a:srgbClr val="009879"/>
      </a:accent6>
      <a:hlink>
        <a:srgbClr val="003369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mpus_OS_Präsentation" id="{D16BE346-2600-0C46-BAF5-291B3EA8D8B1}" vid="{FF36ABD0-73D9-6042-87EC-ACB3B3754161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6A2166F3854FD42B3AE2BBE3E9D11C5" ma:contentTypeVersion="11" ma:contentTypeDescription="Ein neues Dokument erstellen." ma:contentTypeScope="" ma:versionID="c0ba55a39a90021cfa0ec6ede749f698">
  <xsd:schema xmlns:xsd="http://www.w3.org/2001/XMLSchema" xmlns:xs="http://www.w3.org/2001/XMLSchema" xmlns:p="http://schemas.microsoft.com/office/2006/metadata/properties" xmlns:ns2="9601307d-a2af-4a2f-8853-9d415cace894" xmlns:ns3="e0b9e473-42ad-473a-8fdd-9e47f1e1014b" targetNamespace="http://schemas.microsoft.com/office/2006/metadata/properties" ma:root="true" ma:fieldsID="cc040362a334143a72d35d78eb8df591" ns2:_="" ns3:_="">
    <xsd:import namespace="9601307d-a2af-4a2f-8853-9d415cace894"/>
    <xsd:import namespace="e0b9e473-42ad-473a-8fdd-9e47f1e101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1307d-a2af-4a2f-8853-9d415cace8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9e473-42ad-473a-8fdd-9e47f1e1014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329E17-3424-491C-80B0-7DB0A038C1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DEBF63-9FAD-4A7A-9BD9-20FDC42F6294}">
  <ds:schemaRefs>
    <ds:schemaRef ds:uri="e0b9e473-42ad-473a-8fdd-9e47f1e1014b"/>
    <ds:schemaRef ds:uri="http://schemas.microsoft.com/office/infopath/2007/PartnerControls"/>
    <ds:schemaRef ds:uri="9601307d-a2af-4a2f-8853-9d415cace894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30977B0-FD4D-4685-9ECE-379C2AC9C99E}">
  <ds:schemaRefs>
    <ds:schemaRef ds:uri="9601307d-a2af-4a2f-8853-9d415cace894"/>
    <ds:schemaRef ds:uri="e0b9e473-42ad-473a-8fdd-9e47f1e1014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11</TotalTime>
  <Words>1054</Words>
  <Application>Microsoft Macintosh PowerPoint</Application>
  <PresentationFormat>Widescreen</PresentationFormat>
  <Paragraphs>216</Paragraphs>
  <Slides>10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 Light</vt:lpstr>
      <vt:lpstr>Calibri</vt:lpstr>
      <vt:lpstr>Arial</vt:lpstr>
      <vt:lpstr>Courier New</vt:lpstr>
      <vt:lpstr>CampusOS blue footer</vt:lpstr>
      <vt:lpstr>Custom Design</vt:lpstr>
      <vt:lpstr>CampusOS background</vt:lpstr>
      <vt:lpstr>PowerPoint Presentation</vt:lpstr>
      <vt:lpstr>PowerPoint Presentation</vt:lpstr>
      <vt:lpstr>Objectives</vt:lpstr>
      <vt:lpstr>Use Cases</vt:lpstr>
      <vt:lpstr>MAVERIC Use Case One Pager</vt:lpstr>
      <vt:lpstr>MAVERIC Use Case One Pager</vt:lpstr>
      <vt:lpstr>MAVERIC Use Case One Pager</vt:lpstr>
      <vt:lpstr>MAVERIC Network Requirements</vt:lpstr>
      <vt:lpstr>MAVERIC Use Cases Implementation Timeline</vt:lpstr>
      <vt:lpstr>MAVERIC Architecture Fit (TBD)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Julius Schulz-Zander</dc:creator>
  <cp:keywords/>
  <dc:description/>
  <cp:lastModifiedBy>Dirk Kutscher</cp:lastModifiedBy>
  <cp:revision>32</cp:revision>
  <dcterms:created xsi:type="dcterms:W3CDTF">2022-02-10T13:48:10Z</dcterms:created>
  <dcterms:modified xsi:type="dcterms:W3CDTF">2022-06-20T13:57:08Z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0x01010076A2166F3854FD42B3AE2BBE3E9D11C5</vt:lpwstr>
  </property>
  <property fmtid="{D5CDD505-2E9C-101B-9397-08002B2CF9AE}" pid="3" name="MSIP_Label_a59b6cd5-d141-4a33-8bf1-0ca04484304f_Enabled">
    <vt:lpwstr>true</vt:lpwstr>
  </property>
  <property fmtid="{D5CDD505-2E9C-101B-9397-08002B2CF9AE}" pid="4" name="MSIP_Label_a59b6cd5-d141-4a33-8bf1-0ca04484304f_SetDate">
    <vt:lpwstr>2022-06-03T12:20:23Z</vt:lpwstr>
  </property>
  <property fmtid="{D5CDD505-2E9C-101B-9397-08002B2CF9AE}" pid="5" name="MSIP_Label_a59b6cd5-d141-4a33-8bf1-0ca04484304f_Method">
    <vt:lpwstr>Standard</vt:lpwstr>
  </property>
  <property fmtid="{D5CDD505-2E9C-101B-9397-08002B2CF9AE}" pid="6" name="MSIP_Label_a59b6cd5-d141-4a33-8bf1-0ca04484304f_Name">
    <vt:lpwstr>restricted-default</vt:lpwstr>
  </property>
  <property fmtid="{D5CDD505-2E9C-101B-9397-08002B2CF9AE}" pid="7" name="MSIP_Label_a59b6cd5-d141-4a33-8bf1-0ca04484304f_SiteId">
    <vt:lpwstr>38ae3bcd-9579-4fd4-adda-b42e1495d55a</vt:lpwstr>
  </property>
  <property fmtid="{D5CDD505-2E9C-101B-9397-08002B2CF9AE}" pid="8" name="MSIP_Label_a59b6cd5-d141-4a33-8bf1-0ca04484304f_ActionId">
    <vt:lpwstr>6850f9d8-cdff-455a-a2f4-8de6b298beb1</vt:lpwstr>
  </property>
  <property fmtid="{D5CDD505-2E9C-101B-9397-08002B2CF9AE}" pid="9" name="MSIP_Label_a59b6cd5-d141-4a33-8bf1-0ca04484304f_ContentBits">
    <vt:lpwstr>0</vt:lpwstr>
  </property>
  <property fmtid="{D5CDD505-2E9C-101B-9397-08002B2CF9AE}" pid="10" name="Document_Confidentiality">
    <vt:lpwstr>Restricted</vt:lpwstr>
  </property>
</Properties>
</file>